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314" r:id="rId3"/>
    <p:sldId id="2315" r:id="rId5"/>
    <p:sldId id="2339" r:id="rId6"/>
    <p:sldId id="2316" r:id="rId7"/>
    <p:sldId id="1928" r:id="rId8"/>
    <p:sldId id="2341" r:id="rId9"/>
    <p:sldId id="1014" r:id="rId10"/>
    <p:sldId id="2352" r:id="rId11"/>
    <p:sldId id="2346" r:id="rId12"/>
    <p:sldId id="2466" r:id="rId13"/>
    <p:sldId id="2388" r:id="rId14"/>
    <p:sldId id="2467" r:id="rId15"/>
    <p:sldId id="2468" r:id="rId16"/>
    <p:sldId id="2469" r:id="rId17"/>
    <p:sldId id="2470" r:id="rId18"/>
    <p:sldId id="2471" r:id="rId19"/>
    <p:sldId id="2320" r:id="rId20"/>
  </p:sldIdLst>
  <p:sldSz cx="12192000" cy="6858000"/>
  <p:notesSz cx="6858000" cy="9144000"/>
  <p:custDataLst>
    <p:tags r:id="rId2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9A78"/>
    <a:srgbClr val="8BC145"/>
    <a:srgbClr val="7FBD5C"/>
    <a:srgbClr val="F5F5F5"/>
    <a:srgbClr val="36AFCE"/>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38"/>
    <p:restoredTop sz="94626"/>
  </p:normalViewPr>
  <p:slideViewPr>
    <p:cSldViewPr snapToGrid="0">
      <p:cViewPr varScale="1">
        <p:scale>
          <a:sx n="79" d="100"/>
          <a:sy n="79" d="100"/>
        </p:scale>
        <p:origin x="54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4" Type="http://schemas.openxmlformats.org/officeDocument/2006/relationships/tags" Target="tags/tag8.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133F80-539D-4707-9841-183974CC1F8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5A775D-D46C-46CC-AD07-85213D52E0F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38" name="Group 5"/>
          <p:cNvGrpSpPr/>
          <p:nvPr userDrawn="1"/>
        </p:nvGrpSpPr>
        <p:grpSpPr>
          <a:xfrm>
            <a:off x="0" y="3175"/>
            <a:ext cx="12192000" cy="6854825"/>
            <a:chOff x="0" y="3175"/>
            <a:chExt cx="12192000" cy="6854825"/>
          </a:xfrm>
        </p:grpSpPr>
        <p:sp>
          <p:nvSpPr>
            <p:cNvPr id="39"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55000"/>
              </a:schemeClr>
            </a:solidFill>
            <a:ln>
              <a:noFill/>
            </a:ln>
          </p:spPr>
          <p:txBody>
            <a:bodyPr vert="horz" wrap="square" lIns="91440" tIns="45720" rIns="91440" bIns="45720" numCol="1" anchor="t" anchorCtr="0" compatLnSpc="1"/>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0" name="椭圆 5"/>
            <p:cNvSpPr/>
            <p:nvPr/>
          </p:nvSpPr>
          <p:spPr>
            <a:xfrm>
              <a:off x="492208" y="426058"/>
              <a:ext cx="324679" cy="324679"/>
            </a:xfrm>
            <a:prstGeom prst="ellipse">
              <a:avLst/>
            </a:pr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p>
              <a:pPr algn="r" defTabSz="914400"/>
              <a:endParaRPr lang="zh-CN" alt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41" name="矩形 40"/>
            <p:cNvSpPr/>
            <p:nvPr/>
          </p:nvSpPr>
          <p:spPr>
            <a:xfrm>
              <a:off x="0" y="6533321"/>
              <a:ext cx="12192000" cy="324679"/>
            </a:xfrm>
            <a:prstGeom prst="rect">
              <a:avLst/>
            </a:prstGeom>
            <a:gradFill>
              <a:gsLst>
                <a:gs pos="0">
                  <a:schemeClr val="accent1"/>
                </a:gs>
                <a:gs pos="100000">
                  <a:schemeClr val="accent2"/>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Content Placeholder 2"/>
          <p:cNvSpPr>
            <a:spLocks noGrp="1"/>
          </p:cNvSpPr>
          <p:nvPr>
            <p:ph idx="1"/>
          </p:nvPr>
        </p:nvSpPr>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endParaRPr lang="en-US" dirty="0"/>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endParaRPr lang="en-US" dirty="0"/>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7" name="Date Placeholder 6"/>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Date Placeholder 2"/>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FE5F2F-2341-4894-9DB8-674B4B2A6DE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tags" Target="../tags/tag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tags" Target="../tags/tag5.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Freeform 9"/>
          <p:cNvSpPr/>
          <p:nvPr/>
        </p:nvSpPr>
        <p:spPr bwMode="auto">
          <a:xfrm>
            <a:off x="8905461" y="3630414"/>
            <a:ext cx="3286538" cy="3227586"/>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7" name="文本框 9"/>
          <p:cNvSpPr txBox="1"/>
          <p:nvPr/>
        </p:nvSpPr>
        <p:spPr>
          <a:xfrm>
            <a:off x="-765979" y="2697492"/>
            <a:ext cx="2436860" cy="2646878"/>
          </a:xfrm>
          <a:prstGeom prst="rect">
            <a:avLst/>
          </a:prstGeom>
          <a:noFill/>
        </p:spPr>
        <p:txBody>
          <a:bodyPr wrap="square" rtlCol="0">
            <a:spAutoFit/>
          </a:bodyPr>
          <a:lstStyle/>
          <a:p>
            <a:r>
              <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rPr>
              <a:t>“</a:t>
            </a:r>
            <a:endPar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8" name="半闭框 6"/>
          <p:cNvSpPr/>
          <p:nvPr/>
        </p:nvSpPr>
        <p:spPr>
          <a:xfrm rot="5400000">
            <a:off x="7642979" y="1450576"/>
            <a:ext cx="809804" cy="776251"/>
          </a:xfrm>
          <a:prstGeom prst="halfFrame">
            <a:avLst>
              <a:gd name="adj1" fmla="val 5058"/>
              <a:gd name="adj2" fmla="val 448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PA-矩形 3"/>
          <p:cNvSpPr/>
          <p:nvPr>
            <p:custDataLst>
              <p:tags r:id="rId1"/>
            </p:custDataLst>
          </p:nvPr>
        </p:nvSpPr>
        <p:spPr>
          <a:xfrm>
            <a:off x="1969584" y="2080130"/>
            <a:ext cx="5690172" cy="1014730"/>
          </a:xfrm>
          <a:prstGeom prst="rect">
            <a:avLst/>
          </a:prstGeom>
        </p:spPr>
        <p:txBody>
          <a:bodyPr wrap="square">
            <a:spAutoFit/>
          </a:bodyPr>
          <a:lstStyle/>
          <a:p>
            <a:pPr algn="l"/>
            <a:r>
              <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rPr>
              <a:t>新编大学生</a:t>
            </a:r>
            <a:endPar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endParaRPr>
          </a:p>
        </p:txBody>
      </p:sp>
      <p:sp>
        <p:nvSpPr>
          <p:cNvPr id="10" name="PA-文本框 6"/>
          <p:cNvSpPr txBox="1"/>
          <p:nvPr>
            <p:custDataLst>
              <p:tags r:id="rId2"/>
            </p:custDataLst>
          </p:nvPr>
        </p:nvSpPr>
        <p:spPr>
          <a:xfrm>
            <a:off x="2010484" y="3157349"/>
            <a:ext cx="6537168" cy="583565"/>
          </a:xfrm>
          <a:prstGeom prst="rect">
            <a:avLst/>
          </a:prstGeom>
          <a:solidFill>
            <a:schemeClr val="tx1">
              <a:alpha val="0"/>
            </a:schemeClr>
          </a:solidFill>
          <a:effectLst/>
        </p:spPr>
        <p:txBody>
          <a:bodyPr wrap="square" rtlCol="0">
            <a:spAutoFit/>
          </a:bodyPr>
          <a:lstStyle>
            <a:defPPr>
              <a:defRPr lang="zh-CN"/>
            </a:defPPr>
            <a:lvl1pPr>
              <a:defRPr sz="4800">
                <a:solidFill>
                  <a:schemeClr val="bg1"/>
                </a:solidFill>
                <a:latin typeface="思源黑体 CN Heavy" panose="020B0A00000000000000" pitchFamily="34" charset="-122"/>
                <a:ea typeface="思源黑体 CN Heavy" panose="020B0A00000000000000" pitchFamily="34" charset="-122"/>
              </a:defRPr>
            </a:lvl1pPr>
          </a:lstStyle>
          <a:p>
            <a:r>
              <a:rPr lang="zh-CN" altLang="en-US"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创新创业教育</a:t>
            </a:r>
            <a:endParaRPr lang="zh-CN" altLang="en-US"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矩形 41"/>
          <p:cNvSpPr/>
          <p:nvPr/>
        </p:nvSpPr>
        <p:spPr>
          <a:xfrm>
            <a:off x="2040255" y="4131310"/>
            <a:ext cx="6395720" cy="922020"/>
          </a:xfrm>
          <a:prstGeom prst="rect">
            <a:avLst/>
          </a:prstGeom>
        </p:spPr>
        <p:txBody>
          <a:bodyPr wrap="square">
            <a:spAutoFit/>
          </a:bodyPr>
          <a:lstStyle/>
          <a:p>
            <a:pPr lvl="0" defTabSz="914400">
              <a:lnSpc>
                <a:spcPct val="150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本书兼顾了传统教材的系统性和理论性，还创新构建了“创新”“创业”和“创业计划实施”三个模块的立体化阅读学习平台，如大量采用了“二维码链接”形式，拓展了相关知识点的学习。</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14:presetBounceEnd="80000">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14:bounceEnd="80000">
                                          <p:cBhvr additive="base">
                                            <p:cTn id="10" dur="500" fill="hold"/>
                                            <p:tgtEl>
                                              <p:spTgt spid="2"/>
                                            </p:tgtEl>
                                            <p:attrNameLst>
                                              <p:attrName>ppt_x</p:attrName>
                                            </p:attrNameLst>
                                          </p:cBhvr>
                                          <p:tavLst>
                                            <p:tav tm="0">
                                              <p:val>
                                                <p:strVal val="1+#ppt_w/2"/>
                                              </p:val>
                                            </p:tav>
                                            <p:tav tm="100000">
                                              <p:val>
                                                <p:strVal val="#ppt_x"/>
                                              </p:val>
                                            </p:tav>
                                          </p:tavLst>
                                        </p:anim>
                                        <p:anim calcmode="lin" valueType="num" p14:bounceEnd="80000">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bldLvl="0" animBg="1"/>
          <p:bldP spid="12"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bldLvl="0" animBg="1"/>
          <p:bldP spid="12"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文本框 17"/>
          <p:cNvSpPr txBox="1"/>
          <p:nvPr/>
        </p:nvSpPr>
        <p:spPr>
          <a:xfrm>
            <a:off x="1088390" y="381635"/>
            <a:ext cx="3564890"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常见的创造性思维</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 name="Группа 104"/>
          <p:cNvGrpSpPr/>
          <p:nvPr/>
        </p:nvGrpSpPr>
        <p:grpSpPr>
          <a:xfrm>
            <a:off x="837257" y="4086320"/>
            <a:ext cx="416850" cy="412951"/>
            <a:chOff x="5929313" y="3292475"/>
            <a:chExt cx="2206626" cy="2185988"/>
          </a:xfrm>
          <a:solidFill>
            <a:schemeClr val="accent1"/>
          </a:solidFill>
        </p:grpSpPr>
        <p:sp>
          <p:nvSpPr>
            <p:cNvPr id="3" name="Freeform 91"/>
            <p:cNvSpPr>
              <a:spLocks noEditPoints="1"/>
            </p:cNvSpPr>
            <p:nvPr/>
          </p:nvSpPr>
          <p:spPr bwMode="auto">
            <a:xfrm>
              <a:off x="5929313" y="3497263"/>
              <a:ext cx="2009775" cy="1981200"/>
            </a:xfrm>
            <a:custGeom>
              <a:avLst/>
              <a:gdLst>
                <a:gd name="T0" fmla="*/ 316 w 3797"/>
                <a:gd name="T1" fmla="*/ 1627 h 3746"/>
                <a:gd name="T2" fmla="*/ 269 w 3797"/>
                <a:gd name="T3" fmla="*/ 1684 h 3746"/>
                <a:gd name="T4" fmla="*/ 263 w 3797"/>
                <a:gd name="T5" fmla="*/ 1758 h 3746"/>
                <a:gd name="T6" fmla="*/ 299 w 3797"/>
                <a:gd name="T7" fmla="*/ 1824 h 3746"/>
                <a:gd name="T8" fmla="*/ 1999 w 3797"/>
                <a:gd name="T9" fmla="*/ 3478 h 3746"/>
                <a:gd name="T10" fmla="*/ 2061 w 3797"/>
                <a:gd name="T11" fmla="*/ 3487 h 3746"/>
                <a:gd name="T12" fmla="*/ 2123 w 3797"/>
                <a:gd name="T13" fmla="*/ 3464 h 3746"/>
                <a:gd name="T14" fmla="*/ 2171 w 3797"/>
                <a:gd name="T15" fmla="*/ 3405 h 3746"/>
                <a:gd name="T16" fmla="*/ 2631 w 3797"/>
                <a:gd name="T17" fmla="*/ 1731 h 3746"/>
                <a:gd name="T18" fmla="*/ 2397 w 3797"/>
                <a:gd name="T19" fmla="*/ 1577 h 3746"/>
                <a:gd name="T20" fmla="*/ 2163 w 3797"/>
                <a:gd name="T21" fmla="*/ 1482 h 3746"/>
                <a:gd name="T22" fmla="*/ 1929 w 3797"/>
                <a:gd name="T23" fmla="*/ 1429 h 3746"/>
                <a:gd name="T24" fmla="*/ 1695 w 3797"/>
                <a:gd name="T25" fmla="*/ 1396 h 3746"/>
                <a:gd name="T26" fmla="*/ 1460 w 3797"/>
                <a:gd name="T27" fmla="*/ 1364 h 3746"/>
                <a:gd name="T28" fmla="*/ 1227 w 3797"/>
                <a:gd name="T29" fmla="*/ 1315 h 3746"/>
                <a:gd name="T30" fmla="*/ 2436 w 3797"/>
                <a:gd name="T31" fmla="*/ 265 h 3746"/>
                <a:gd name="T32" fmla="*/ 2221 w 3797"/>
                <a:gd name="T33" fmla="*/ 477 h 3746"/>
                <a:gd name="T34" fmla="*/ 2221 w 3797"/>
                <a:gd name="T35" fmla="*/ 535 h 3746"/>
                <a:gd name="T36" fmla="*/ 1351 w 3797"/>
                <a:gd name="T37" fmla="*/ 1212 h 3746"/>
                <a:gd name="T38" fmla="*/ 1689 w 3797"/>
                <a:gd name="T39" fmla="*/ 1264 h 3746"/>
                <a:gd name="T40" fmla="*/ 1909 w 3797"/>
                <a:gd name="T41" fmla="*/ 1294 h 3746"/>
                <a:gd name="T42" fmla="*/ 2136 w 3797"/>
                <a:gd name="T43" fmla="*/ 1340 h 3746"/>
                <a:gd name="T44" fmla="*/ 2368 w 3797"/>
                <a:gd name="T45" fmla="*/ 1421 h 3746"/>
                <a:gd name="T46" fmla="*/ 2604 w 3797"/>
                <a:gd name="T47" fmla="*/ 1550 h 3746"/>
                <a:gd name="T48" fmla="*/ 2840 w 3797"/>
                <a:gd name="T49" fmla="*/ 1745 h 3746"/>
                <a:gd name="T50" fmla="*/ 3259 w 3797"/>
                <a:gd name="T51" fmla="*/ 1561 h 3746"/>
                <a:gd name="T52" fmla="*/ 3316 w 3797"/>
                <a:gd name="T53" fmla="*/ 1561 h 3746"/>
                <a:gd name="T54" fmla="*/ 3531 w 3797"/>
                <a:gd name="T55" fmla="*/ 1350 h 3746"/>
                <a:gd name="T56" fmla="*/ 3531 w 3797"/>
                <a:gd name="T57" fmla="*/ 1292 h 3746"/>
                <a:gd name="T58" fmla="*/ 2493 w 3797"/>
                <a:gd name="T59" fmla="*/ 265 h 3746"/>
                <a:gd name="T60" fmla="*/ 2465 w 3797"/>
                <a:gd name="T61" fmla="*/ 0 h 3746"/>
                <a:gd name="T62" fmla="*/ 2589 w 3797"/>
                <a:gd name="T63" fmla="*/ 25 h 3746"/>
                <a:gd name="T64" fmla="*/ 2696 w 3797"/>
                <a:gd name="T65" fmla="*/ 95 h 3746"/>
                <a:gd name="T66" fmla="*/ 3755 w 3797"/>
                <a:gd name="T67" fmla="*/ 1160 h 3746"/>
                <a:gd name="T68" fmla="*/ 3795 w 3797"/>
                <a:gd name="T69" fmla="*/ 1278 h 3746"/>
                <a:gd name="T70" fmla="*/ 3787 w 3797"/>
                <a:gd name="T71" fmla="*/ 1405 h 3746"/>
                <a:gd name="T72" fmla="*/ 3731 w 3797"/>
                <a:gd name="T73" fmla="*/ 1517 h 3746"/>
                <a:gd name="T74" fmla="*/ 3485 w 3797"/>
                <a:gd name="T75" fmla="*/ 1759 h 3746"/>
                <a:gd name="T76" fmla="*/ 3372 w 3797"/>
                <a:gd name="T77" fmla="*/ 1815 h 3746"/>
                <a:gd name="T78" fmla="*/ 3240 w 3797"/>
                <a:gd name="T79" fmla="*/ 1823 h 3746"/>
                <a:gd name="T80" fmla="*/ 3109 w 3797"/>
                <a:gd name="T81" fmla="*/ 1774 h 3746"/>
                <a:gd name="T82" fmla="*/ 2367 w 3797"/>
                <a:gd name="T83" fmla="*/ 3586 h 3746"/>
                <a:gd name="T84" fmla="*/ 2263 w 3797"/>
                <a:gd name="T85" fmla="*/ 3684 h 3746"/>
                <a:gd name="T86" fmla="*/ 2129 w 3797"/>
                <a:gd name="T87" fmla="*/ 3738 h 3746"/>
                <a:gd name="T88" fmla="*/ 2047 w 3797"/>
                <a:gd name="T89" fmla="*/ 3746 h 3746"/>
                <a:gd name="T90" fmla="*/ 1989 w 3797"/>
                <a:gd name="T91" fmla="*/ 3741 h 3746"/>
                <a:gd name="T92" fmla="*/ 1852 w 3797"/>
                <a:gd name="T93" fmla="*/ 3693 h 3746"/>
                <a:gd name="T94" fmla="*/ 115 w 3797"/>
                <a:gd name="T95" fmla="*/ 2008 h 3746"/>
                <a:gd name="T96" fmla="*/ 33 w 3797"/>
                <a:gd name="T97" fmla="*/ 1890 h 3746"/>
                <a:gd name="T98" fmla="*/ 0 w 3797"/>
                <a:gd name="T99" fmla="*/ 1755 h 3746"/>
                <a:gd name="T100" fmla="*/ 17 w 3797"/>
                <a:gd name="T101" fmla="*/ 1614 h 3746"/>
                <a:gd name="T102" fmla="*/ 84 w 3797"/>
                <a:gd name="T103" fmla="*/ 1491 h 3746"/>
                <a:gd name="T104" fmla="*/ 191 w 3797"/>
                <a:gd name="T105" fmla="*/ 1400 h 3746"/>
                <a:gd name="T106" fmla="*/ 1983 w 3797"/>
                <a:gd name="T107" fmla="*/ 636 h 3746"/>
                <a:gd name="T108" fmla="*/ 1955 w 3797"/>
                <a:gd name="T109" fmla="*/ 506 h 3746"/>
                <a:gd name="T110" fmla="*/ 1979 w 3797"/>
                <a:gd name="T111" fmla="*/ 381 h 3746"/>
                <a:gd name="T112" fmla="*/ 2049 w 3797"/>
                <a:gd name="T113" fmla="*/ 277 h 3746"/>
                <a:gd name="T114" fmla="*/ 2301 w 3797"/>
                <a:gd name="T115" fmla="*/ 43 h 3746"/>
                <a:gd name="T116" fmla="*/ 2421 w 3797"/>
                <a:gd name="T117" fmla="*/ 2 h 3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7" h="3746">
                  <a:moveTo>
                    <a:pt x="1148" y="1293"/>
                  </a:moveTo>
                  <a:lnTo>
                    <a:pt x="339" y="1614"/>
                  </a:lnTo>
                  <a:lnTo>
                    <a:pt x="316" y="1627"/>
                  </a:lnTo>
                  <a:lnTo>
                    <a:pt x="296" y="1643"/>
                  </a:lnTo>
                  <a:lnTo>
                    <a:pt x="281" y="1661"/>
                  </a:lnTo>
                  <a:lnTo>
                    <a:pt x="269" y="1684"/>
                  </a:lnTo>
                  <a:lnTo>
                    <a:pt x="261" y="1708"/>
                  </a:lnTo>
                  <a:lnTo>
                    <a:pt x="260" y="1734"/>
                  </a:lnTo>
                  <a:lnTo>
                    <a:pt x="263" y="1758"/>
                  </a:lnTo>
                  <a:lnTo>
                    <a:pt x="269" y="1782"/>
                  </a:lnTo>
                  <a:lnTo>
                    <a:pt x="281" y="1804"/>
                  </a:lnTo>
                  <a:lnTo>
                    <a:pt x="299" y="1824"/>
                  </a:lnTo>
                  <a:lnTo>
                    <a:pt x="1957" y="3450"/>
                  </a:lnTo>
                  <a:lnTo>
                    <a:pt x="1976" y="3466"/>
                  </a:lnTo>
                  <a:lnTo>
                    <a:pt x="1999" y="3478"/>
                  </a:lnTo>
                  <a:lnTo>
                    <a:pt x="2021" y="3484"/>
                  </a:lnTo>
                  <a:lnTo>
                    <a:pt x="2045" y="3487"/>
                  </a:lnTo>
                  <a:lnTo>
                    <a:pt x="2061" y="3487"/>
                  </a:lnTo>
                  <a:lnTo>
                    <a:pt x="2076" y="3484"/>
                  </a:lnTo>
                  <a:lnTo>
                    <a:pt x="2101" y="3476"/>
                  </a:lnTo>
                  <a:lnTo>
                    <a:pt x="2123" y="3464"/>
                  </a:lnTo>
                  <a:lnTo>
                    <a:pt x="2143" y="3449"/>
                  </a:lnTo>
                  <a:lnTo>
                    <a:pt x="2159" y="3428"/>
                  </a:lnTo>
                  <a:lnTo>
                    <a:pt x="2171" y="3405"/>
                  </a:lnTo>
                  <a:lnTo>
                    <a:pt x="2787" y="1877"/>
                  </a:lnTo>
                  <a:lnTo>
                    <a:pt x="2709" y="1799"/>
                  </a:lnTo>
                  <a:lnTo>
                    <a:pt x="2631" y="1731"/>
                  </a:lnTo>
                  <a:lnTo>
                    <a:pt x="2553" y="1672"/>
                  </a:lnTo>
                  <a:lnTo>
                    <a:pt x="2475" y="1621"/>
                  </a:lnTo>
                  <a:lnTo>
                    <a:pt x="2397" y="1577"/>
                  </a:lnTo>
                  <a:lnTo>
                    <a:pt x="2319" y="1540"/>
                  </a:lnTo>
                  <a:lnTo>
                    <a:pt x="2241" y="1508"/>
                  </a:lnTo>
                  <a:lnTo>
                    <a:pt x="2163" y="1482"/>
                  </a:lnTo>
                  <a:lnTo>
                    <a:pt x="2085" y="1461"/>
                  </a:lnTo>
                  <a:lnTo>
                    <a:pt x="2007" y="1444"/>
                  </a:lnTo>
                  <a:lnTo>
                    <a:pt x="1929" y="1429"/>
                  </a:lnTo>
                  <a:lnTo>
                    <a:pt x="1851" y="1416"/>
                  </a:lnTo>
                  <a:lnTo>
                    <a:pt x="1773" y="1405"/>
                  </a:lnTo>
                  <a:lnTo>
                    <a:pt x="1695" y="1396"/>
                  </a:lnTo>
                  <a:lnTo>
                    <a:pt x="1616" y="1385"/>
                  </a:lnTo>
                  <a:lnTo>
                    <a:pt x="1539" y="1376"/>
                  </a:lnTo>
                  <a:lnTo>
                    <a:pt x="1460" y="1364"/>
                  </a:lnTo>
                  <a:lnTo>
                    <a:pt x="1383" y="1351"/>
                  </a:lnTo>
                  <a:lnTo>
                    <a:pt x="1304" y="1335"/>
                  </a:lnTo>
                  <a:lnTo>
                    <a:pt x="1227" y="1315"/>
                  </a:lnTo>
                  <a:lnTo>
                    <a:pt x="1148" y="1293"/>
                  </a:lnTo>
                  <a:close/>
                  <a:moveTo>
                    <a:pt x="2455" y="259"/>
                  </a:moveTo>
                  <a:lnTo>
                    <a:pt x="2436" y="265"/>
                  </a:lnTo>
                  <a:lnTo>
                    <a:pt x="2419" y="277"/>
                  </a:lnTo>
                  <a:lnTo>
                    <a:pt x="2233" y="461"/>
                  </a:lnTo>
                  <a:lnTo>
                    <a:pt x="2221" y="477"/>
                  </a:lnTo>
                  <a:lnTo>
                    <a:pt x="2216" y="496"/>
                  </a:lnTo>
                  <a:lnTo>
                    <a:pt x="2216" y="516"/>
                  </a:lnTo>
                  <a:lnTo>
                    <a:pt x="2221" y="535"/>
                  </a:lnTo>
                  <a:lnTo>
                    <a:pt x="2233" y="551"/>
                  </a:lnTo>
                  <a:lnTo>
                    <a:pt x="2457" y="772"/>
                  </a:lnTo>
                  <a:lnTo>
                    <a:pt x="1351" y="1212"/>
                  </a:lnTo>
                  <a:lnTo>
                    <a:pt x="1461" y="1233"/>
                  </a:lnTo>
                  <a:lnTo>
                    <a:pt x="1575" y="1249"/>
                  </a:lnTo>
                  <a:lnTo>
                    <a:pt x="1689" y="1264"/>
                  </a:lnTo>
                  <a:lnTo>
                    <a:pt x="1761" y="1273"/>
                  </a:lnTo>
                  <a:lnTo>
                    <a:pt x="1835" y="1282"/>
                  </a:lnTo>
                  <a:lnTo>
                    <a:pt x="1909" y="1294"/>
                  </a:lnTo>
                  <a:lnTo>
                    <a:pt x="1984" y="1307"/>
                  </a:lnTo>
                  <a:lnTo>
                    <a:pt x="2060" y="1322"/>
                  </a:lnTo>
                  <a:lnTo>
                    <a:pt x="2136" y="1340"/>
                  </a:lnTo>
                  <a:lnTo>
                    <a:pt x="2213" y="1363"/>
                  </a:lnTo>
                  <a:lnTo>
                    <a:pt x="2291" y="1389"/>
                  </a:lnTo>
                  <a:lnTo>
                    <a:pt x="2368" y="1421"/>
                  </a:lnTo>
                  <a:lnTo>
                    <a:pt x="2447" y="1458"/>
                  </a:lnTo>
                  <a:lnTo>
                    <a:pt x="2525" y="1500"/>
                  </a:lnTo>
                  <a:lnTo>
                    <a:pt x="2604" y="1550"/>
                  </a:lnTo>
                  <a:lnTo>
                    <a:pt x="2683" y="1607"/>
                  </a:lnTo>
                  <a:lnTo>
                    <a:pt x="2761" y="1672"/>
                  </a:lnTo>
                  <a:lnTo>
                    <a:pt x="2840" y="1745"/>
                  </a:lnTo>
                  <a:lnTo>
                    <a:pt x="3011" y="1321"/>
                  </a:lnTo>
                  <a:lnTo>
                    <a:pt x="3241" y="1549"/>
                  </a:lnTo>
                  <a:lnTo>
                    <a:pt x="3259" y="1561"/>
                  </a:lnTo>
                  <a:lnTo>
                    <a:pt x="3277" y="1568"/>
                  </a:lnTo>
                  <a:lnTo>
                    <a:pt x="3297" y="1568"/>
                  </a:lnTo>
                  <a:lnTo>
                    <a:pt x="3316" y="1561"/>
                  </a:lnTo>
                  <a:lnTo>
                    <a:pt x="3333" y="1549"/>
                  </a:lnTo>
                  <a:lnTo>
                    <a:pt x="3517" y="1367"/>
                  </a:lnTo>
                  <a:lnTo>
                    <a:pt x="3531" y="1350"/>
                  </a:lnTo>
                  <a:lnTo>
                    <a:pt x="3536" y="1330"/>
                  </a:lnTo>
                  <a:lnTo>
                    <a:pt x="3536" y="1311"/>
                  </a:lnTo>
                  <a:lnTo>
                    <a:pt x="3531" y="1292"/>
                  </a:lnTo>
                  <a:lnTo>
                    <a:pt x="3517" y="1274"/>
                  </a:lnTo>
                  <a:lnTo>
                    <a:pt x="2511" y="277"/>
                  </a:lnTo>
                  <a:lnTo>
                    <a:pt x="2493" y="265"/>
                  </a:lnTo>
                  <a:lnTo>
                    <a:pt x="2475" y="259"/>
                  </a:lnTo>
                  <a:lnTo>
                    <a:pt x="2455" y="259"/>
                  </a:lnTo>
                  <a:close/>
                  <a:moveTo>
                    <a:pt x="2465" y="0"/>
                  </a:moveTo>
                  <a:lnTo>
                    <a:pt x="2508" y="2"/>
                  </a:lnTo>
                  <a:lnTo>
                    <a:pt x="2549" y="10"/>
                  </a:lnTo>
                  <a:lnTo>
                    <a:pt x="2589" y="25"/>
                  </a:lnTo>
                  <a:lnTo>
                    <a:pt x="2628" y="43"/>
                  </a:lnTo>
                  <a:lnTo>
                    <a:pt x="2663" y="66"/>
                  </a:lnTo>
                  <a:lnTo>
                    <a:pt x="2696" y="95"/>
                  </a:lnTo>
                  <a:lnTo>
                    <a:pt x="3703" y="1092"/>
                  </a:lnTo>
                  <a:lnTo>
                    <a:pt x="3731" y="1125"/>
                  </a:lnTo>
                  <a:lnTo>
                    <a:pt x="3755" y="1160"/>
                  </a:lnTo>
                  <a:lnTo>
                    <a:pt x="3773" y="1198"/>
                  </a:lnTo>
                  <a:lnTo>
                    <a:pt x="3787" y="1237"/>
                  </a:lnTo>
                  <a:lnTo>
                    <a:pt x="3795" y="1278"/>
                  </a:lnTo>
                  <a:lnTo>
                    <a:pt x="3797" y="1321"/>
                  </a:lnTo>
                  <a:lnTo>
                    <a:pt x="3795" y="1364"/>
                  </a:lnTo>
                  <a:lnTo>
                    <a:pt x="3787" y="1405"/>
                  </a:lnTo>
                  <a:lnTo>
                    <a:pt x="3773" y="1445"/>
                  </a:lnTo>
                  <a:lnTo>
                    <a:pt x="3753" y="1483"/>
                  </a:lnTo>
                  <a:lnTo>
                    <a:pt x="3731" y="1517"/>
                  </a:lnTo>
                  <a:lnTo>
                    <a:pt x="3701" y="1550"/>
                  </a:lnTo>
                  <a:lnTo>
                    <a:pt x="3517" y="1731"/>
                  </a:lnTo>
                  <a:lnTo>
                    <a:pt x="3485" y="1759"/>
                  </a:lnTo>
                  <a:lnTo>
                    <a:pt x="3451" y="1783"/>
                  </a:lnTo>
                  <a:lnTo>
                    <a:pt x="3412" y="1801"/>
                  </a:lnTo>
                  <a:lnTo>
                    <a:pt x="3372" y="1815"/>
                  </a:lnTo>
                  <a:lnTo>
                    <a:pt x="3331" y="1824"/>
                  </a:lnTo>
                  <a:lnTo>
                    <a:pt x="3288" y="1827"/>
                  </a:lnTo>
                  <a:lnTo>
                    <a:pt x="3240" y="1823"/>
                  </a:lnTo>
                  <a:lnTo>
                    <a:pt x="3193" y="1813"/>
                  </a:lnTo>
                  <a:lnTo>
                    <a:pt x="3151" y="1796"/>
                  </a:lnTo>
                  <a:lnTo>
                    <a:pt x="3109" y="1774"/>
                  </a:lnTo>
                  <a:lnTo>
                    <a:pt x="2412" y="3501"/>
                  </a:lnTo>
                  <a:lnTo>
                    <a:pt x="2392" y="3545"/>
                  </a:lnTo>
                  <a:lnTo>
                    <a:pt x="2367" y="3586"/>
                  </a:lnTo>
                  <a:lnTo>
                    <a:pt x="2336" y="3623"/>
                  </a:lnTo>
                  <a:lnTo>
                    <a:pt x="2301" y="3655"/>
                  </a:lnTo>
                  <a:lnTo>
                    <a:pt x="2263" y="3684"/>
                  </a:lnTo>
                  <a:lnTo>
                    <a:pt x="2221" y="3706"/>
                  </a:lnTo>
                  <a:lnTo>
                    <a:pt x="2176" y="3725"/>
                  </a:lnTo>
                  <a:lnTo>
                    <a:pt x="2129" y="3738"/>
                  </a:lnTo>
                  <a:lnTo>
                    <a:pt x="2089" y="3743"/>
                  </a:lnTo>
                  <a:lnTo>
                    <a:pt x="2049" y="3746"/>
                  </a:lnTo>
                  <a:lnTo>
                    <a:pt x="2047" y="3746"/>
                  </a:lnTo>
                  <a:lnTo>
                    <a:pt x="2043" y="3746"/>
                  </a:lnTo>
                  <a:lnTo>
                    <a:pt x="2039" y="3746"/>
                  </a:lnTo>
                  <a:lnTo>
                    <a:pt x="1989" y="3741"/>
                  </a:lnTo>
                  <a:lnTo>
                    <a:pt x="1941" y="3731"/>
                  </a:lnTo>
                  <a:lnTo>
                    <a:pt x="1895" y="3714"/>
                  </a:lnTo>
                  <a:lnTo>
                    <a:pt x="1852" y="3693"/>
                  </a:lnTo>
                  <a:lnTo>
                    <a:pt x="1811" y="3665"/>
                  </a:lnTo>
                  <a:lnTo>
                    <a:pt x="1773" y="3632"/>
                  </a:lnTo>
                  <a:lnTo>
                    <a:pt x="115" y="2008"/>
                  </a:lnTo>
                  <a:lnTo>
                    <a:pt x="83" y="1971"/>
                  </a:lnTo>
                  <a:lnTo>
                    <a:pt x="55" y="1932"/>
                  </a:lnTo>
                  <a:lnTo>
                    <a:pt x="33" y="1890"/>
                  </a:lnTo>
                  <a:lnTo>
                    <a:pt x="16" y="1846"/>
                  </a:lnTo>
                  <a:lnTo>
                    <a:pt x="5" y="1801"/>
                  </a:lnTo>
                  <a:lnTo>
                    <a:pt x="0" y="1755"/>
                  </a:lnTo>
                  <a:lnTo>
                    <a:pt x="0" y="1708"/>
                  </a:lnTo>
                  <a:lnTo>
                    <a:pt x="5" y="1660"/>
                  </a:lnTo>
                  <a:lnTo>
                    <a:pt x="17" y="1614"/>
                  </a:lnTo>
                  <a:lnTo>
                    <a:pt x="35" y="1570"/>
                  </a:lnTo>
                  <a:lnTo>
                    <a:pt x="57" y="1529"/>
                  </a:lnTo>
                  <a:lnTo>
                    <a:pt x="84" y="1491"/>
                  </a:lnTo>
                  <a:lnTo>
                    <a:pt x="116" y="1457"/>
                  </a:lnTo>
                  <a:lnTo>
                    <a:pt x="151" y="1426"/>
                  </a:lnTo>
                  <a:lnTo>
                    <a:pt x="191" y="1400"/>
                  </a:lnTo>
                  <a:lnTo>
                    <a:pt x="233" y="1377"/>
                  </a:lnTo>
                  <a:lnTo>
                    <a:pt x="2003" y="675"/>
                  </a:lnTo>
                  <a:lnTo>
                    <a:pt x="1983" y="636"/>
                  </a:lnTo>
                  <a:lnTo>
                    <a:pt x="1967" y="594"/>
                  </a:lnTo>
                  <a:lnTo>
                    <a:pt x="1957" y="551"/>
                  </a:lnTo>
                  <a:lnTo>
                    <a:pt x="1955" y="506"/>
                  </a:lnTo>
                  <a:lnTo>
                    <a:pt x="1957" y="463"/>
                  </a:lnTo>
                  <a:lnTo>
                    <a:pt x="1965" y="421"/>
                  </a:lnTo>
                  <a:lnTo>
                    <a:pt x="1979" y="381"/>
                  </a:lnTo>
                  <a:lnTo>
                    <a:pt x="1997" y="345"/>
                  </a:lnTo>
                  <a:lnTo>
                    <a:pt x="2021" y="309"/>
                  </a:lnTo>
                  <a:lnTo>
                    <a:pt x="2049" y="277"/>
                  </a:lnTo>
                  <a:lnTo>
                    <a:pt x="2233" y="95"/>
                  </a:lnTo>
                  <a:lnTo>
                    <a:pt x="2267" y="67"/>
                  </a:lnTo>
                  <a:lnTo>
                    <a:pt x="2301" y="43"/>
                  </a:lnTo>
                  <a:lnTo>
                    <a:pt x="2340" y="25"/>
                  </a:lnTo>
                  <a:lnTo>
                    <a:pt x="2380" y="10"/>
                  </a:lnTo>
                  <a:lnTo>
                    <a:pt x="2421" y="2"/>
                  </a:lnTo>
                  <a:lnTo>
                    <a:pt x="2465" y="0"/>
                  </a:lnTo>
                  <a:close/>
                </a:path>
              </a:pathLst>
            </a:custGeom>
            <a:grpFill/>
            <a:ln w="0">
              <a:noFill/>
              <a:prstDash val="solid"/>
              <a:round/>
            </a:ln>
          </p:spPr>
          <p:txBody>
            <a:bodyPr vert="horz" wrap="square" lIns="91428" tIns="45714" rIns="91428" bIns="45714" numCol="1" anchor="t" anchorCtr="0" compatLnSpc="1"/>
            <a:lstStyle/>
            <a:p>
              <a:endParaRPr lang="ru-RU" sz="36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Freeform 92"/>
            <p:cNvSpPr>
              <a:spLocks noEditPoints="1"/>
            </p:cNvSpPr>
            <p:nvPr/>
          </p:nvSpPr>
          <p:spPr bwMode="auto">
            <a:xfrm>
              <a:off x="6894513" y="4384675"/>
              <a:ext cx="344488" cy="342900"/>
            </a:xfrm>
            <a:custGeom>
              <a:avLst/>
              <a:gdLst>
                <a:gd name="T0" fmla="*/ 287 w 652"/>
                <a:gd name="T1" fmla="*/ 133 h 646"/>
                <a:gd name="T2" fmla="*/ 217 w 652"/>
                <a:gd name="T3" fmla="*/ 162 h 646"/>
                <a:gd name="T4" fmla="*/ 164 w 652"/>
                <a:gd name="T5" fmla="*/ 215 h 646"/>
                <a:gd name="T6" fmla="*/ 135 w 652"/>
                <a:gd name="T7" fmla="*/ 284 h 646"/>
                <a:gd name="T8" fmla="*/ 135 w 652"/>
                <a:gd name="T9" fmla="*/ 362 h 646"/>
                <a:gd name="T10" fmla="*/ 164 w 652"/>
                <a:gd name="T11" fmla="*/ 432 h 646"/>
                <a:gd name="T12" fmla="*/ 217 w 652"/>
                <a:gd name="T13" fmla="*/ 483 h 646"/>
                <a:gd name="T14" fmla="*/ 287 w 652"/>
                <a:gd name="T15" fmla="*/ 512 h 646"/>
                <a:gd name="T16" fmla="*/ 365 w 652"/>
                <a:gd name="T17" fmla="*/ 512 h 646"/>
                <a:gd name="T18" fmla="*/ 436 w 652"/>
                <a:gd name="T19" fmla="*/ 483 h 646"/>
                <a:gd name="T20" fmla="*/ 488 w 652"/>
                <a:gd name="T21" fmla="*/ 432 h 646"/>
                <a:gd name="T22" fmla="*/ 517 w 652"/>
                <a:gd name="T23" fmla="*/ 362 h 646"/>
                <a:gd name="T24" fmla="*/ 517 w 652"/>
                <a:gd name="T25" fmla="*/ 284 h 646"/>
                <a:gd name="T26" fmla="*/ 488 w 652"/>
                <a:gd name="T27" fmla="*/ 215 h 646"/>
                <a:gd name="T28" fmla="*/ 436 w 652"/>
                <a:gd name="T29" fmla="*/ 162 h 646"/>
                <a:gd name="T30" fmla="*/ 365 w 652"/>
                <a:gd name="T31" fmla="*/ 133 h 646"/>
                <a:gd name="T32" fmla="*/ 325 w 652"/>
                <a:gd name="T33" fmla="*/ 0 h 646"/>
                <a:gd name="T34" fmla="*/ 420 w 652"/>
                <a:gd name="T35" fmla="*/ 14 h 646"/>
                <a:gd name="T36" fmla="*/ 504 w 652"/>
                <a:gd name="T37" fmla="*/ 52 h 646"/>
                <a:gd name="T38" fmla="*/ 572 w 652"/>
                <a:gd name="T39" fmla="*/ 111 h 646"/>
                <a:gd name="T40" fmla="*/ 621 w 652"/>
                <a:gd name="T41" fmla="*/ 187 h 646"/>
                <a:gd name="T42" fmla="*/ 648 w 652"/>
                <a:gd name="T43" fmla="*/ 276 h 646"/>
                <a:gd name="T44" fmla="*/ 648 w 652"/>
                <a:gd name="T45" fmla="*/ 371 h 646"/>
                <a:gd name="T46" fmla="*/ 621 w 652"/>
                <a:gd name="T47" fmla="*/ 459 h 646"/>
                <a:gd name="T48" fmla="*/ 572 w 652"/>
                <a:gd name="T49" fmla="*/ 535 h 646"/>
                <a:gd name="T50" fmla="*/ 504 w 652"/>
                <a:gd name="T51" fmla="*/ 594 h 646"/>
                <a:gd name="T52" fmla="*/ 420 w 652"/>
                <a:gd name="T53" fmla="*/ 632 h 646"/>
                <a:gd name="T54" fmla="*/ 325 w 652"/>
                <a:gd name="T55" fmla="*/ 646 h 646"/>
                <a:gd name="T56" fmla="*/ 232 w 652"/>
                <a:gd name="T57" fmla="*/ 632 h 646"/>
                <a:gd name="T58" fmla="*/ 148 w 652"/>
                <a:gd name="T59" fmla="*/ 594 h 646"/>
                <a:gd name="T60" fmla="*/ 80 w 652"/>
                <a:gd name="T61" fmla="*/ 535 h 646"/>
                <a:gd name="T62" fmla="*/ 31 w 652"/>
                <a:gd name="T63" fmla="*/ 459 h 646"/>
                <a:gd name="T64" fmla="*/ 4 w 652"/>
                <a:gd name="T65" fmla="*/ 371 h 646"/>
                <a:gd name="T66" fmla="*/ 4 w 652"/>
                <a:gd name="T67" fmla="*/ 276 h 646"/>
                <a:gd name="T68" fmla="*/ 31 w 652"/>
                <a:gd name="T69" fmla="*/ 187 h 646"/>
                <a:gd name="T70" fmla="*/ 80 w 652"/>
                <a:gd name="T71" fmla="*/ 111 h 646"/>
                <a:gd name="T72" fmla="*/ 148 w 652"/>
                <a:gd name="T73" fmla="*/ 52 h 646"/>
                <a:gd name="T74" fmla="*/ 232 w 652"/>
                <a:gd name="T75" fmla="*/ 14 h 646"/>
                <a:gd name="T76" fmla="*/ 325 w 652"/>
                <a:gd name="T7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52" h="646">
                  <a:moveTo>
                    <a:pt x="325" y="129"/>
                  </a:moveTo>
                  <a:lnTo>
                    <a:pt x="287" y="133"/>
                  </a:lnTo>
                  <a:lnTo>
                    <a:pt x="249" y="145"/>
                  </a:lnTo>
                  <a:lnTo>
                    <a:pt x="217" y="162"/>
                  </a:lnTo>
                  <a:lnTo>
                    <a:pt x="188" y="186"/>
                  </a:lnTo>
                  <a:lnTo>
                    <a:pt x="164" y="215"/>
                  </a:lnTo>
                  <a:lnTo>
                    <a:pt x="145" y="248"/>
                  </a:lnTo>
                  <a:lnTo>
                    <a:pt x="135" y="284"/>
                  </a:lnTo>
                  <a:lnTo>
                    <a:pt x="131" y="323"/>
                  </a:lnTo>
                  <a:lnTo>
                    <a:pt x="135" y="362"/>
                  </a:lnTo>
                  <a:lnTo>
                    <a:pt x="145" y="399"/>
                  </a:lnTo>
                  <a:lnTo>
                    <a:pt x="164" y="432"/>
                  </a:lnTo>
                  <a:lnTo>
                    <a:pt x="188" y="459"/>
                  </a:lnTo>
                  <a:lnTo>
                    <a:pt x="217" y="483"/>
                  </a:lnTo>
                  <a:lnTo>
                    <a:pt x="249" y="502"/>
                  </a:lnTo>
                  <a:lnTo>
                    <a:pt x="287" y="512"/>
                  </a:lnTo>
                  <a:lnTo>
                    <a:pt x="325" y="516"/>
                  </a:lnTo>
                  <a:lnTo>
                    <a:pt x="365" y="512"/>
                  </a:lnTo>
                  <a:lnTo>
                    <a:pt x="403" y="502"/>
                  </a:lnTo>
                  <a:lnTo>
                    <a:pt x="436" y="483"/>
                  </a:lnTo>
                  <a:lnTo>
                    <a:pt x="464" y="459"/>
                  </a:lnTo>
                  <a:lnTo>
                    <a:pt x="488" y="432"/>
                  </a:lnTo>
                  <a:lnTo>
                    <a:pt x="507" y="399"/>
                  </a:lnTo>
                  <a:lnTo>
                    <a:pt x="517" y="362"/>
                  </a:lnTo>
                  <a:lnTo>
                    <a:pt x="521" y="323"/>
                  </a:lnTo>
                  <a:lnTo>
                    <a:pt x="517" y="284"/>
                  </a:lnTo>
                  <a:lnTo>
                    <a:pt x="507" y="248"/>
                  </a:lnTo>
                  <a:lnTo>
                    <a:pt x="488" y="215"/>
                  </a:lnTo>
                  <a:lnTo>
                    <a:pt x="464" y="186"/>
                  </a:lnTo>
                  <a:lnTo>
                    <a:pt x="436" y="162"/>
                  </a:lnTo>
                  <a:lnTo>
                    <a:pt x="403" y="145"/>
                  </a:lnTo>
                  <a:lnTo>
                    <a:pt x="365" y="133"/>
                  </a:lnTo>
                  <a:lnTo>
                    <a:pt x="325" y="129"/>
                  </a:lnTo>
                  <a:close/>
                  <a:moveTo>
                    <a:pt x="325" y="0"/>
                  </a:moveTo>
                  <a:lnTo>
                    <a:pt x="373" y="4"/>
                  </a:lnTo>
                  <a:lnTo>
                    <a:pt x="420" y="14"/>
                  </a:lnTo>
                  <a:lnTo>
                    <a:pt x="463" y="30"/>
                  </a:lnTo>
                  <a:lnTo>
                    <a:pt x="504" y="52"/>
                  </a:lnTo>
                  <a:lnTo>
                    <a:pt x="540" y="79"/>
                  </a:lnTo>
                  <a:lnTo>
                    <a:pt x="572" y="111"/>
                  </a:lnTo>
                  <a:lnTo>
                    <a:pt x="599" y="148"/>
                  </a:lnTo>
                  <a:lnTo>
                    <a:pt x="621" y="187"/>
                  </a:lnTo>
                  <a:lnTo>
                    <a:pt x="637" y="229"/>
                  </a:lnTo>
                  <a:lnTo>
                    <a:pt x="648" y="276"/>
                  </a:lnTo>
                  <a:lnTo>
                    <a:pt x="652" y="323"/>
                  </a:lnTo>
                  <a:lnTo>
                    <a:pt x="648" y="371"/>
                  </a:lnTo>
                  <a:lnTo>
                    <a:pt x="637" y="416"/>
                  </a:lnTo>
                  <a:lnTo>
                    <a:pt x="621" y="459"/>
                  </a:lnTo>
                  <a:lnTo>
                    <a:pt x="599" y="499"/>
                  </a:lnTo>
                  <a:lnTo>
                    <a:pt x="572" y="535"/>
                  </a:lnTo>
                  <a:lnTo>
                    <a:pt x="540" y="566"/>
                  </a:lnTo>
                  <a:lnTo>
                    <a:pt x="504" y="594"/>
                  </a:lnTo>
                  <a:lnTo>
                    <a:pt x="463" y="616"/>
                  </a:lnTo>
                  <a:lnTo>
                    <a:pt x="420" y="632"/>
                  </a:lnTo>
                  <a:lnTo>
                    <a:pt x="373" y="643"/>
                  </a:lnTo>
                  <a:lnTo>
                    <a:pt x="325" y="646"/>
                  </a:lnTo>
                  <a:lnTo>
                    <a:pt x="277" y="643"/>
                  </a:lnTo>
                  <a:lnTo>
                    <a:pt x="232" y="632"/>
                  </a:lnTo>
                  <a:lnTo>
                    <a:pt x="188" y="616"/>
                  </a:lnTo>
                  <a:lnTo>
                    <a:pt x="148" y="594"/>
                  </a:lnTo>
                  <a:lnTo>
                    <a:pt x="112" y="566"/>
                  </a:lnTo>
                  <a:lnTo>
                    <a:pt x="80" y="535"/>
                  </a:lnTo>
                  <a:lnTo>
                    <a:pt x="52" y="499"/>
                  </a:lnTo>
                  <a:lnTo>
                    <a:pt x="31" y="459"/>
                  </a:lnTo>
                  <a:lnTo>
                    <a:pt x="13" y="416"/>
                  </a:lnTo>
                  <a:lnTo>
                    <a:pt x="4" y="371"/>
                  </a:lnTo>
                  <a:lnTo>
                    <a:pt x="0" y="323"/>
                  </a:lnTo>
                  <a:lnTo>
                    <a:pt x="4" y="276"/>
                  </a:lnTo>
                  <a:lnTo>
                    <a:pt x="13" y="229"/>
                  </a:lnTo>
                  <a:lnTo>
                    <a:pt x="31" y="187"/>
                  </a:lnTo>
                  <a:lnTo>
                    <a:pt x="52" y="148"/>
                  </a:lnTo>
                  <a:lnTo>
                    <a:pt x="80" y="111"/>
                  </a:lnTo>
                  <a:lnTo>
                    <a:pt x="112" y="79"/>
                  </a:lnTo>
                  <a:lnTo>
                    <a:pt x="148" y="52"/>
                  </a:lnTo>
                  <a:lnTo>
                    <a:pt x="188" y="30"/>
                  </a:lnTo>
                  <a:lnTo>
                    <a:pt x="232" y="14"/>
                  </a:lnTo>
                  <a:lnTo>
                    <a:pt x="277" y="4"/>
                  </a:lnTo>
                  <a:lnTo>
                    <a:pt x="325" y="0"/>
                  </a:lnTo>
                  <a:close/>
                </a:path>
              </a:pathLst>
            </a:custGeom>
            <a:grpFill/>
            <a:ln w="0">
              <a:noFill/>
              <a:prstDash val="solid"/>
              <a:round/>
            </a:ln>
          </p:spPr>
          <p:txBody>
            <a:bodyPr vert="horz" wrap="square" lIns="91428" tIns="45714" rIns="91428" bIns="45714" numCol="1" anchor="t" anchorCtr="0" compatLnSpc="1"/>
            <a:lstStyle/>
            <a:p>
              <a:endParaRPr lang="ru-RU" sz="36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Freeform 93"/>
            <p:cNvSpPr>
              <a:spLocks noEditPoints="1"/>
            </p:cNvSpPr>
            <p:nvPr/>
          </p:nvSpPr>
          <p:spPr bwMode="auto">
            <a:xfrm>
              <a:off x="7791451" y="3292475"/>
              <a:ext cx="344488" cy="341313"/>
            </a:xfrm>
            <a:custGeom>
              <a:avLst/>
              <a:gdLst>
                <a:gd name="T0" fmla="*/ 286 w 652"/>
                <a:gd name="T1" fmla="*/ 133 h 646"/>
                <a:gd name="T2" fmla="*/ 217 w 652"/>
                <a:gd name="T3" fmla="*/ 162 h 646"/>
                <a:gd name="T4" fmla="*/ 164 w 652"/>
                <a:gd name="T5" fmla="*/ 214 h 646"/>
                <a:gd name="T6" fmla="*/ 134 w 652"/>
                <a:gd name="T7" fmla="*/ 284 h 646"/>
                <a:gd name="T8" fmla="*/ 134 w 652"/>
                <a:gd name="T9" fmla="*/ 362 h 646"/>
                <a:gd name="T10" fmla="*/ 164 w 652"/>
                <a:gd name="T11" fmla="*/ 430 h 646"/>
                <a:gd name="T12" fmla="*/ 217 w 652"/>
                <a:gd name="T13" fmla="*/ 483 h 646"/>
                <a:gd name="T14" fmla="*/ 286 w 652"/>
                <a:gd name="T15" fmla="*/ 512 h 646"/>
                <a:gd name="T16" fmla="*/ 365 w 652"/>
                <a:gd name="T17" fmla="*/ 512 h 646"/>
                <a:gd name="T18" fmla="*/ 436 w 652"/>
                <a:gd name="T19" fmla="*/ 483 h 646"/>
                <a:gd name="T20" fmla="*/ 488 w 652"/>
                <a:gd name="T21" fmla="*/ 430 h 646"/>
                <a:gd name="T22" fmla="*/ 517 w 652"/>
                <a:gd name="T23" fmla="*/ 362 h 646"/>
                <a:gd name="T24" fmla="*/ 517 w 652"/>
                <a:gd name="T25" fmla="*/ 284 h 646"/>
                <a:gd name="T26" fmla="*/ 488 w 652"/>
                <a:gd name="T27" fmla="*/ 214 h 646"/>
                <a:gd name="T28" fmla="*/ 436 w 652"/>
                <a:gd name="T29" fmla="*/ 162 h 646"/>
                <a:gd name="T30" fmla="*/ 365 w 652"/>
                <a:gd name="T31" fmla="*/ 133 h 646"/>
                <a:gd name="T32" fmla="*/ 326 w 652"/>
                <a:gd name="T33" fmla="*/ 0 h 646"/>
                <a:gd name="T34" fmla="*/ 420 w 652"/>
                <a:gd name="T35" fmla="*/ 13 h 646"/>
                <a:gd name="T36" fmla="*/ 504 w 652"/>
                <a:gd name="T37" fmla="*/ 51 h 646"/>
                <a:gd name="T38" fmla="*/ 572 w 652"/>
                <a:gd name="T39" fmla="*/ 111 h 646"/>
                <a:gd name="T40" fmla="*/ 621 w 652"/>
                <a:gd name="T41" fmla="*/ 186 h 646"/>
                <a:gd name="T42" fmla="*/ 649 w 652"/>
                <a:gd name="T43" fmla="*/ 274 h 646"/>
                <a:gd name="T44" fmla="*/ 649 w 652"/>
                <a:gd name="T45" fmla="*/ 370 h 646"/>
                <a:gd name="T46" fmla="*/ 621 w 652"/>
                <a:gd name="T47" fmla="*/ 458 h 646"/>
                <a:gd name="T48" fmla="*/ 572 w 652"/>
                <a:gd name="T49" fmla="*/ 535 h 646"/>
                <a:gd name="T50" fmla="*/ 504 w 652"/>
                <a:gd name="T51" fmla="*/ 593 h 646"/>
                <a:gd name="T52" fmla="*/ 420 w 652"/>
                <a:gd name="T53" fmla="*/ 631 h 646"/>
                <a:gd name="T54" fmla="*/ 326 w 652"/>
                <a:gd name="T55" fmla="*/ 646 h 646"/>
                <a:gd name="T56" fmla="*/ 232 w 652"/>
                <a:gd name="T57" fmla="*/ 631 h 646"/>
                <a:gd name="T58" fmla="*/ 149 w 652"/>
                <a:gd name="T59" fmla="*/ 593 h 646"/>
                <a:gd name="T60" fmla="*/ 80 w 652"/>
                <a:gd name="T61" fmla="*/ 535 h 646"/>
                <a:gd name="T62" fmla="*/ 30 w 652"/>
                <a:gd name="T63" fmla="*/ 458 h 646"/>
                <a:gd name="T64" fmla="*/ 4 w 652"/>
                <a:gd name="T65" fmla="*/ 370 h 646"/>
                <a:gd name="T66" fmla="*/ 4 w 652"/>
                <a:gd name="T67" fmla="*/ 274 h 646"/>
                <a:gd name="T68" fmla="*/ 30 w 652"/>
                <a:gd name="T69" fmla="*/ 186 h 646"/>
                <a:gd name="T70" fmla="*/ 80 w 652"/>
                <a:gd name="T71" fmla="*/ 111 h 646"/>
                <a:gd name="T72" fmla="*/ 149 w 652"/>
                <a:gd name="T73" fmla="*/ 51 h 646"/>
                <a:gd name="T74" fmla="*/ 232 w 652"/>
                <a:gd name="T75" fmla="*/ 13 h 646"/>
                <a:gd name="T76" fmla="*/ 326 w 652"/>
                <a:gd name="T7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52" h="646">
                  <a:moveTo>
                    <a:pt x="326" y="129"/>
                  </a:moveTo>
                  <a:lnTo>
                    <a:pt x="286" y="133"/>
                  </a:lnTo>
                  <a:lnTo>
                    <a:pt x="250" y="144"/>
                  </a:lnTo>
                  <a:lnTo>
                    <a:pt x="217" y="162"/>
                  </a:lnTo>
                  <a:lnTo>
                    <a:pt x="188" y="186"/>
                  </a:lnTo>
                  <a:lnTo>
                    <a:pt x="164" y="214"/>
                  </a:lnTo>
                  <a:lnTo>
                    <a:pt x="146" y="247"/>
                  </a:lnTo>
                  <a:lnTo>
                    <a:pt x="134" y="284"/>
                  </a:lnTo>
                  <a:lnTo>
                    <a:pt x="130" y="322"/>
                  </a:lnTo>
                  <a:lnTo>
                    <a:pt x="134" y="362"/>
                  </a:lnTo>
                  <a:lnTo>
                    <a:pt x="146" y="397"/>
                  </a:lnTo>
                  <a:lnTo>
                    <a:pt x="164" y="430"/>
                  </a:lnTo>
                  <a:lnTo>
                    <a:pt x="188" y="459"/>
                  </a:lnTo>
                  <a:lnTo>
                    <a:pt x="217" y="483"/>
                  </a:lnTo>
                  <a:lnTo>
                    <a:pt x="250" y="500"/>
                  </a:lnTo>
                  <a:lnTo>
                    <a:pt x="286" y="512"/>
                  </a:lnTo>
                  <a:lnTo>
                    <a:pt x="326" y="516"/>
                  </a:lnTo>
                  <a:lnTo>
                    <a:pt x="365" y="512"/>
                  </a:lnTo>
                  <a:lnTo>
                    <a:pt x="402" y="500"/>
                  </a:lnTo>
                  <a:lnTo>
                    <a:pt x="436" y="483"/>
                  </a:lnTo>
                  <a:lnTo>
                    <a:pt x="464" y="459"/>
                  </a:lnTo>
                  <a:lnTo>
                    <a:pt x="488" y="430"/>
                  </a:lnTo>
                  <a:lnTo>
                    <a:pt x="506" y="397"/>
                  </a:lnTo>
                  <a:lnTo>
                    <a:pt x="517" y="362"/>
                  </a:lnTo>
                  <a:lnTo>
                    <a:pt x="521" y="322"/>
                  </a:lnTo>
                  <a:lnTo>
                    <a:pt x="517" y="284"/>
                  </a:lnTo>
                  <a:lnTo>
                    <a:pt x="506" y="247"/>
                  </a:lnTo>
                  <a:lnTo>
                    <a:pt x="488" y="214"/>
                  </a:lnTo>
                  <a:lnTo>
                    <a:pt x="464" y="186"/>
                  </a:lnTo>
                  <a:lnTo>
                    <a:pt x="436" y="162"/>
                  </a:lnTo>
                  <a:lnTo>
                    <a:pt x="402" y="144"/>
                  </a:lnTo>
                  <a:lnTo>
                    <a:pt x="365" y="133"/>
                  </a:lnTo>
                  <a:lnTo>
                    <a:pt x="326" y="129"/>
                  </a:lnTo>
                  <a:close/>
                  <a:moveTo>
                    <a:pt x="326" y="0"/>
                  </a:moveTo>
                  <a:lnTo>
                    <a:pt x="374" y="4"/>
                  </a:lnTo>
                  <a:lnTo>
                    <a:pt x="420" y="13"/>
                  </a:lnTo>
                  <a:lnTo>
                    <a:pt x="464" y="30"/>
                  </a:lnTo>
                  <a:lnTo>
                    <a:pt x="504" y="51"/>
                  </a:lnTo>
                  <a:lnTo>
                    <a:pt x="540" y="79"/>
                  </a:lnTo>
                  <a:lnTo>
                    <a:pt x="572" y="111"/>
                  </a:lnTo>
                  <a:lnTo>
                    <a:pt x="600" y="146"/>
                  </a:lnTo>
                  <a:lnTo>
                    <a:pt x="621" y="186"/>
                  </a:lnTo>
                  <a:lnTo>
                    <a:pt x="638" y="230"/>
                  </a:lnTo>
                  <a:lnTo>
                    <a:pt x="649" y="274"/>
                  </a:lnTo>
                  <a:lnTo>
                    <a:pt x="652" y="322"/>
                  </a:lnTo>
                  <a:lnTo>
                    <a:pt x="649" y="370"/>
                  </a:lnTo>
                  <a:lnTo>
                    <a:pt x="638" y="416"/>
                  </a:lnTo>
                  <a:lnTo>
                    <a:pt x="621" y="458"/>
                  </a:lnTo>
                  <a:lnTo>
                    <a:pt x="600" y="498"/>
                  </a:lnTo>
                  <a:lnTo>
                    <a:pt x="572" y="535"/>
                  </a:lnTo>
                  <a:lnTo>
                    <a:pt x="540" y="566"/>
                  </a:lnTo>
                  <a:lnTo>
                    <a:pt x="504" y="593"/>
                  </a:lnTo>
                  <a:lnTo>
                    <a:pt x="464" y="615"/>
                  </a:lnTo>
                  <a:lnTo>
                    <a:pt x="420" y="631"/>
                  </a:lnTo>
                  <a:lnTo>
                    <a:pt x="374" y="642"/>
                  </a:lnTo>
                  <a:lnTo>
                    <a:pt x="326" y="646"/>
                  </a:lnTo>
                  <a:lnTo>
                    <a:pt x="278" y="642"/>
                  </a:lnTo>
                  <a:lnTo>
                    <a:pt x="232" y="631"/>
                  </a:lnTo>
                  <a:lnTo>
                    <a:pt x="189" y="615"/>
                  </a:lnTo>
                  <a:lnTo>
                    <a:pt x="149" y="593"/>
                  </a:lnTo>
                  <a:lnTo>
                    <a:pt x="112" y="566"/>
                  </a:lnTo>
                  <a:lnTo>
                    <a:pt x="80" y="535"/>
                  </a:lnTo>
                  <a:lnTo>
                    <a:pt x="53" y="498"/>
                  </a:lnTo>
                  <a:lnTo>
                    <a:pt x="30" y="458"/>
                  </a:lnTo>
                  <a:lnTo>
                    <a:pt x="14" y="416"/>
                  </a:lnTo>
                  <a:lnTo>
                    <a:pt x="4" y="370"/>
                  </a:lnTo>
                  <a:lnTo>
                    <a:pt x="0" y="322"/>
                  </a:lnTo>
                  <a:lnTo>
                    <a:pt x="4" y="274"/>
                  </a:lnTo>
                  <a:lnTo>
                    <a:pt x="14" y="230"/>
                  </a:lnTo>
                  <a:lnTo>
                    <a:pt x="30" y="186"/>
                  </a:lnTo>
                  <a:lnTo>
                    <a:pt x="53" y="146"/>
                  </a:lnTo>
                  <a:lnTo>
                    <a:pt x="80" y="111"/>
                  </a:lnTo>
                  <a:lnTo>
                    <a:pt x="112" y="79"/>
                  </a:lnTo>
                  <a:lnTo>
                    <a:pt x="149" y="51"/>
                  </a:lnTo>
                  <a:lnTo>
                    <a:pt x="189" y="30"/>
                  </a:lnTo>
                  <a:lnTo>
                    <a:pt x="232" y="13"/>
                  </a:lnTo>
                  <a:lnTo>
                    <a:pt x="278" y="4"/>
                  </a:lnTo>
                  <a:lnTo>
                    <a:pt x="326" y="0"/>
                  </a:lnTo>
                  <a:close/>
                </a:path>
              </a:pathLst>
            </a:custGeom>
            <a:grpFill/>
            <a:ln w="0">
              <a:noFill/>
              <a:prstDash val="solid"/>
              <a:round/>
            </a:ln>
          </p:spPr>
          <p:txBody>
            <a:bodyPr vert="horz" wrap="square" lIns="91428" tIns="45714" rIns="91428" bIns="45714" numCol="1" anchor="t" anchorCtr="0" compatLnSpc="1"/>
            <a:lstStyle/>
            <a:p>
              <a:endParaRPr lang="ru-RU" sz="36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Freeform 94"/>
            <p:cNvSpPr>
              <a:spLocks noEditPoints="1"/>
            </p:cNvSpPr>
            <p:nvPr/>
          </p:nvSpPr>
          <p:spPr bwMode="auto">
            <a:xfrm>
              <a:off x="6481763" y="4316413"/>
              <a:ext cx="274638" cy="274638"/>
            </a:xfrm>
            <a:custGeom>
              <a:avLst/>
              <a:gdLst>
                <a:gd name="T0" fmla="*/ 229 w 521"/>
                <a:gd name="T1" fmla="*/ 133 h 517"/>
                <a:gd name="T2" fmla="*/ 178 w 521"/>
                <a:gd name="T3" fmla="*/ 158 h 517"/>
                <a:gd name="T4" fmla="*/ 142 w 521"/>
                <a:gd name="T5" fmla="*/ 201 h 517"/>
                <a:gd name="T6" fmla="*/ 129 w 521"/>
                <a:gd name="T7" fmla="*/ 258 h 517"/>
                <a:gd name="T8" fmla="*/ 142 w 521"/>
                <a:gd name="T9" fmla="*/ 315 h 517"/>
                <a:gd name="T10" fmla="*/ 178 w 521"/>
                <a:gd name="T11" fmla="*/ 358 h 517"/>
                <a:gd name="T12" fmla="*/ 229 w 521"/>
                <a:gd name="T13" fmla="*/ 384 h 517"/>
                <a:gd name="T14" fmla="*/ 289 w 521"/>
                <a:gd name="T15" fmla="*/ 384 h 517"/>
                <a:gd name="T16" fmla="*/ 341 w 521"/>
                <a:gd name="T17" fmla="*/ 358 h 517"/>
                <a:gd name="T18" fmla="*/ 377 w 521"/>
                <a:gd name="T19" fmla="*/ 315 h 517"/>
                <a:gd name="T20" fmla="*/ 390 w 521"/>
                <a:gd name="T21" fmla="*/ 258 h 517"/>
                <a:gd name="T22" fmla="*/ 377 w 521"/>
                <a:gd name="T23" fmla="*/ 201 h 517"/>
                <a:gd name="T24" fmla="*/ 341 w 521"/>
                <a:gd name="T25" fmla="*/ 158 h 517"/>
                <a:gd name="T26" fmla="*/ 289 w 521"/>
                <a:gd name="T27" fmla="*/ 133 h 517"/>
                <a:gd name="T28" fmla="*/ 260 w 521"/>
                <a:gd name="T29" fmla="*/ 0 h 517"/>
                <a:gd name="T30" fmla="*/ 350 w 521"/>
                <a:gd name="T31" fmla="*/ 16 h 517"/>
                <a:gd name="T32" fmla="*/ 428 w 521"/>
                <a:gd name="T33" fmla="*/ 61 h 517"/>
                <a:gd name="T34" fmla="*/ 485 w 521"/>
                <a:gd name="T35" fmla="*/ 129 h 517"/>
                <a:gd name="T36" fmla="*/ 517 w 521"/>
                <a:gd name="T37" fmla="*/ 212 h 517"/>
                <a:gd name="T38" fmla="*/ 517 w 521"/>
                <a:gd name="T39" fmla="*/ 304 h 517"/>
                <a:gd name="T40" fmla="*/ 485 w 521"/>
                <a:gd name="T41" fmla="*/ 389 h 517"/>
                <a:gd name="T42" fmla="*/ 428 w 521"/>
                <a:gd name="T43" fmla="*/ 455 h 517"/>
                <a:gd name="T44" fmla="*/ 350 w 521"/>
                <a:gd name="T45" fmla="*/ 500 h 517"/>
                <a:gd name="T46" fmla="*/ 260 w 521"/>
                <a:gd name="T47" fmla="*/ 517 h 517"/>
                <a:gd name="T48" fmla="*/ 177 w 521"/>
                <a:gd name="T49" fmla="*/ 504 h 517"/>
                <a:gd name="T50" fmla="*/ 106 w 521"/>
                <a:gd name="T51" fmla="*/ 467 h 517"/>
                <a:gd name="T52" fmla="*/ 49 w 521"/>
                <a:gd name="T53" fmla="*/ 410 h 517"/>
                <a:gd name="T54" fmla="*/ 13 w 521"/>
                <a:gd name="T55" fmla="*/ 340 h 517"/>
                <a:gd name="T56" fmla="*/ 0 w 521"/>
                <a:gd name="T57" fmla="*/ 258 h 517"/>
                <a:gd name="T58" fmla="*/ 13 w 521"/>
                <a:gd name="T59" fmla="*/ 176 h 517"/>
                <a:gd name="T60" fmla="*/ 49 w 521"/>
                <a:gd name="T61" fmla="*/ 106 h 517"/>
                <a:gd name="T62" fmla="*/ 106 w 521"/>
                <a:gd name="T63" fmla="*/ 49 h 517"/>
                <a:gd name="T64" fmla="*/ 177 w 521"/>
                <a:gd name="T65" fmla="*/ 14 h 517"/>
                <a:gd name="T66" fmla="*/ 260 w 521"/>
                <a:gd name="T67" fmla="*/ 0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1" h="517">
                  <a:moveTo>
                    <a:pt x="260" y="129"/>
                  </a:moveTo>
                  <a:lnTo>
                    <a:pt x="229" y="133"/>
                  </a:lnTo>
                  <a:lnTo>
                    <a:pt x="202" y="142"/>
                  </a:lnTo>
                  <a:lnTo>
                    <a:pt x="178" y="158"/>
                  </a:lnTo>
                  <a:lnTo>
                    <a:pt x="158" y="176"/>
                  </a:lnTo>
                  <a:lnTo>
                    <a:pt x="142" y="201"/>
                  </a:lnTo>
                  <a:lnTo>
                    <a:pt x="133" y="229"/>
                  </a:lnTo>
                  <a:lnTo>
                    <a:pt x="129" y="258"/>
                  </a:lnTo>
                  <a:lnTo>
                    <a:pt x="133" y="288"/>
                  </a:lnTo>
                  <a:lnTo>
                    <a:pt x="142" y="315"/>
                  </a:lnTo>
                  <a:lnTo>
                    <a:pt x="158" y="339"/>
                  </a:lnTo>
                  <a:lnTo>
                    <a:pt x="178" y="358"/>
                  </a:lnTo>
                  <a:lnTo>
                    <a:pt x="202" y="374"/>
                  </a:lnTo>
                  <a:lnTo>
                    <a:pt x="229" y="384"/>
                  </a:lnTo>
                  <a:lnTo>
                    <a:pt x="260" y="388"/>
                  </a:lnTo>
                  <a:lnTo>
                    <a:pt x="289" y="384"/>
                  </a:lnTo>
                  <a:lnTo>
                    <a:pt x="317" y="374"/>
                  </a:lnTo>
                  <a:lnTo>
                    <a:pt x="341" y="358"/>
                  </a:lnTo>
                  <a:lnTo>
                    <a:pt x="361" y="339"/>
                  </a:lnTo>
                  <a:lnTo>
                    <a:pt x="377" y="315"/>
                  </a:lnTo>
                  <a:lnTo>
                    <a:pt x="386" y="288"/>
                  </a:lnTo>
                  <a:lnTo>
                    <a:pt x="390" y="258"/>
                  </a:lnTo>
                  <a:lnTo>
                    <a:pt x="386" y="229"/>
                  </a:lnTo>
                  <a:lnTo>
                    <a:pt x="377" y="201"/>
                  </a:lnTo>
                  <a:lnTo>
                    <a:pt x="361" y="176"/>
                  </a:lnTo>
                  <a:lnTo>
                    <a:pt x="341" y="158"/>
                  </a:lnTo>
                  <a:lnTo>
                    <a:pt x="317" y="142"/>
                  </a:lnTo>
                  <a:lnTo>
                    <a:pt x="289" y="133"/>
                  </a:lnTo>
                  <a:lnTo>
                    <a:pt x="260" y="129"/>
                  </a:lnTo>
                  <a:close/>
                  <a:moveTo>
                    <a:pt x="260" y="0"/>
                  </a:moveTo>
                  <a:lnTo>
                    <a:pt x="306" y="4"/>
                  </a:lnTo>
                  <a:lnTo>
                    <a:pt x="350" y="16"/>
                  </a:lnTo>
                  <a:lnTo>
                    <a:pt x="392" y="35"/>
                  </a:lnTo>
                  <a:lnTo>
                    <a:pt x="428" y="61"/>
                  </a:lnTo>
                  <a:lnTo>
                    <a:pt x="460" y="92"/>
                  </a:lnTo>
                  <a:lnTo>
                    <a:pt x="485" y="129"/>
                  </a:lnTo>
                  <a:lnTo>
                    <a:pt x="504" y="168"/>
                  </a:lnTo>
                  <a:lnTo>
                    <a:pt x="517" y="212"/>
                  </a:lnTo>
                  <a:lnTo>
                    <a:pt x="521" y="258"/>
                  </a:lnTo>
                  <a:lnTo>
                    <a:pt x="517" y="304"/>
                  </a:lnTo>
                  <a:lnTo>
                    <a:pt x="504" y="348"/>
                  </a:lnTo>
                  <a:lnTo>
                    <a:pt x="485" y="389"/>
                  </a:lnTo>
                  <a:lnTo>
                    <a:pt x="460" y="425"/>
                  </a:lnTo>
                  <a:lnTo>
                    <a:pt x="428" y="455"/>
                  </a:lnTo>
                  <a:lnTo>
                    <a:pt x="392" y="481"/>
                  </a:lnTo>
                  <a:lnTo>
                    <a:pt x="350" y="500"/>
                  </a:lnTo>
                  <a:lnTo>
                    <a:pt x="306" y="512"/>
                  </a:lnTo>
                  <a:lnTo>
                    <a:pt x="260" y="517"/>
                  </a:lnTo>
                  <a:lnTo>
                    <a:pt x="217" y="513"/>
                  </a:lnTo>
                  <a:lnTo>
                    <a:pt x="177" y="504"/>
                  </a:lnTo>
                  <a:lnTo>
                    <a:pt x="140" y="488"/>
                  </a:lnTo>
                  <a:lnTo>
                    <a:pt x="106" y="467"/>
                  </a:lnTo>
                  <a:lnTo>
                    <a:pt x="76" y="440"/>
                  </a:lnTo>
                  <a:lnTo>
                    <a:pt x="49" y="410"/>
                  </a:lnTo>
                  <a:lnTo>
                    <a:pt x="28" y="377"/>
                  </a:lnTo>
                  <a:lnTo>
                    <a:pt x="13" y="340"/>
                  </a:lnTo>
                  <a:lnTo>
                    <a:pt x="2" y="300"/>
                  </a:lnTo>
                  <a:lnTo>
                    <a:pt x="0" y="258"/>
                  </a:lnTo>
                  <a:lnTo>
                    <a:pt x="2" y="217"/>
                  </a:lnTo>
                  <a:lnTo>
                    <a:pt x="13" y="176"/>
                  </a:lnTo>
                  <a:lnTo>
                    <a:pt x="28" y="139"/>
                  </a:lnTo>
                  <a:lnTo>
                    <a:pt x="49" y="106"/>
                  </a:lnTo>
                  <a:lnTo>
                    <a:pt x="76" y="76"/>
                  </a:lnTo>
                  <a:lnTo>
                    <a:pt x="106" y="49"/>
                  </a:lnTo>
                  <a:lnTo>
                    <a:pt x="140" y="28"/>
                  </a:lnTo>
                  <a:lnTo>
                    <a:pt x="177" y="14"/>
                  </a:lnTo>
                  <a:lnTo>
                    <a:pt x="217" y="3"/>
                  </a:lnTo>
                  <a:lnTo>
                    <a:pt x="260" y="0"/>
                  </a:lnTo>
                  <a:close/>
                </a:path>
              </a:pathLst>
            </a:custGeom>
            <a:grpFill/>
            <a:ln w="0">
              <a:noFill/>
              <a:prstDash val="solid"/>
              <a:round/>
            </a:ln>
          </p:spPr>
          <p:txBody>
            <a:bodyPr vert="horz" wrap="square" lIns="91428" tIns="45714" rIns="91428" bIns="45714" numCol="1" anchor="t" anchorCtr="0" compatLnSpc="1"/>
            <a:lstStyle/>
            <a:p>
              <a:endParaRPr lang="ru-RU" sz="36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7" name="Freeform 95"/>
            <p:cNvSpPr/>
            <p:nvPr/>
          </p:nvSpPr>
          <p:spPr bwMode="auto">
            <a:xfrm>
              <a:off x="6756401" y="4795838"/>
              <a:ext cx="138113" cy="136525"/>
            </a:xfrm>
            <a:custGeom>
              <a:avLst/>
              <a:gdLst>
                <a:gd name="T0" fmla="*/ 129 w 260"/>
                <a:gd name="T1" fmla="*/ 0 h 258"/>
                <a:gd name="T2" fmla="*/ 160 w 260"/>
                <a:gd name="T3" fmla="*/ 4 h 258"/>
                <a:gd name="T4" fmla="*/ 187 w 260"/>
                <a:gd name="T5" fmla="*/ 13 h 258"/>
                <a:gd name="T6" fmla="*/ 211 w 260"/>
                <a:gd name="T7" fmla="*/ 29 h 258"/>
                <a:gd name="T8" fmla="*/ 232 w 260"/>
                <a:gd name="T9" fmla="*/ 49 h 258"/>
                <a:gd name="T10" fmla="*/ 247 w 260"/>
                <a:gd name="T11" fmla="*/ 73 h 258"/>
                <a:gd name="T12" fmla="*/ 256 w 260"/>
                <a:gd name="T13" fmla="*/ 99 h 258"/>
                <a:gd name="T14" fmla="*/ 260 w 260"/>
                <a:gd name="T15" fmla="*/ 129 h 258"/>
                <a:gd name="T16" fmla="*/ 256 w 260"/>
                <a:gd name="T17" fmla="*/ 159 h 258"/>
                <a:gd name="T18" fmla="*/ 247 w 260"/>
                <a:gd name="T19" fmla="*/ 186 h 258"/>
                <a:gd name="T20" fmla="*/ 232 w 260"/>
                <a:gd name="T21" fmla="*/ 210 h 258"/>
                <a:gd name="T22" fmla="*/ 211 w 260"/>
                <a:gd name="T23" fmla="*/ 230 h 258"/>
                <a:gd name="T24" fmla="*/ 187 w 260"/>
                <a:gd name="T25" fmla="*/ 246 h 258"/>
                <a:gd name="T26" fmla="*/ 160 w 260"/>
                <a:gd name="T27" fmla="*/ 255 h 258"/>
                <a:gd name="T28" fmla="*/ 129 w 260"/>
                <a:gd name="T29" fmla="*/ 258 h 258"/>
                <a:gd name="T30" fmla="*/ 100 w 260"/>
                <a:gd name="T31" fmla="*/ 255 h 258"/>
                <a:gd name="T32" fmla="*/ 72 w 260"/>
                <a:gd name="T33" fmla="*/ 246 h 258"/>
                <a:gd name="T34" fmla="*/ 48 w 260"/>
                <a:gd name="T35" fmla="*/ 230 h 258"/>
                <a:gd name="T36" fmla="*/ 28 w 260"/>
                <a:gd name="T37" fmla="*/ 210 h 258"/>
                <a:gd name="T38" fmla="*/ 13 w 260"/>
                <a:gd name="T39" fmla="*/ 186 h 258"/>
                <a:gd name="T40" fmla="*/ 3 w 260"/>
                <a:gd name="T41" fmla="*/ 159 h 258"/>
                <a:gd name="T42" fmla="*/ 0 w 260"/>
                <a:gd name="T43" fmla="*/ 129 h 258"/>
                <a:gd name="T44" fmla="*/ 3 w 260"/>
                <a:gd name="T45" fmla="*/ 99 h 258"/>
                <a:gd name="T46" fmla="*/ 13 w 260"/>
                <a:gd name="T47" fmla="*/ 73 h 258"/>
                <a:gd name="T48" fmla="*/ 28 w 260"/>
                <a:gd name="T49" fmla="*/ 49 h 258"/>
                <a:gd name="T50" fmla="*/ 48 w 260"/>
                <a:gd name="T51" fmla="*/ 29 h 258"/>
                <a:gd name="T52" fmla="*/ 72 w 260"/>
                <a:gd name="T53" fmla="*/ 13 h 258"/>
                <a:gd name="T54" fmla="*/ 100 w 260"/>
                <a:gd name="T55" fmla="*/ 4 h 258"/>
                <a:gd name="T56" fmla="*/ 129 w 260"/>
                <a:gd name="T57"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0" h="258">
                  <a:moveTo>
                    <a:pt x="129" y="0"/>
                  </a:moveTo>
                  <a:lnTo>
                    <a:pt x="160" y="4"/>
                  </a:lnTo>
                  <a:lnTo>
                    <a:pt x="187" y="13"/>
                  </a:lnTo>
                  <a:lnTo>
                    <a:pt x="211" y="29"/>
                  </a:lnTo>
                  <a:lnTo>
                    <a:pt x="232" y="49"/>
                  </a:lnTo>
                  <a:lnTo>
                    <a:pt x="247" y="73"/>
                  </a:lnTo>
                  <a:lnTo>
                    <a:pt x="256" y="99"/>
                  </a:lnTo>
                  <a:lnTo>
                    <a:pt x="260" y="129"/>
                  </a:lnTo>
                  <a:lnTo>
                    <a:pt x="256" y="159"/>
                  </a:lnTo>
                  <a:lnTo>
                    <a:pt x="247" y="186"/>
                  </a:lnTo>
                  <a:lnTo>
                    <a:pt x="232" y="210"/>
                  </a:lnTo>
                  <a:lnTo>
                    <a:pt x="211" y="230"/>
                  </a:lnTo>
                  <a:lnTo>
                    <a:pt x="187" y="246"/>
                  </a:lnTo>
                  <a:lnTo>
                    <a:pt x="160" y="255"/>
                  </a:lnTo>
                  <a:lnTo>
                    <a:pt x="129" y="258"/>
                  </a:lnTo>
                  <a:lnTo>
                    <a:pt x="100" y="255"/>
                  </a:lnTo>
                  <a:lnTo>
                    <a:pt x="72" y="246"/>
                  </a:lnTo>
                  <a:lnTo>
                    <a:pt x="48" y="230"/>
                  </a:lnTo>
                  <a:lnTo>
                    <a:pt x="28" y="210"/>
                  </a:lnTo>
                  <a:lnTo>
                    <a:pt x="13" y="186"/>
                  </a:lnTo>
                  <a:lnTo>
                    <a:pt x="3" y="159"/>
                  </a:lnTo>
                  <a:lnTo>
                    <a:pt x="0" y="129"/>
                  </a:lnTo>
                  <a:lnTo>
                    <a:pt x="3" y="99"/>
                  </a:lnTo>
                  <a:lnTo>
                    <a:pt x="13" y="73"/>
                  </a:lnTo>
                  <a:lnTo>
                    <a:pt x="28" y="49"/>
                  </a:lnTo>
                  <a:lnTo>
                    <a:pt x="48" y="29"/>
                  </a:lnTo>
                  <a:lnTo>
                    <a:pt x="72" y="13"/>
                  </a:lnTo>
                  <a:lnTo>
                    <a:pt x="100" y="4"/>
                  </a:lnTo>
                  <a:lnTo>
                    <a:pt x="129" y="0"/>
                  </a:lnTo>
                  <a:close/>
                </a:path>
              </a:pathLst>
            </a:custGeom>
            <a:grpFill/>
            <a:ln w="0">
              <a:noFill/>
              <a:prstDash val="solid"/>
              <a:round/>
            </a:ln>
          </p:spPr>
          <p:txBody>
            <a:bodyPr vert="horz" wrap="square" lIns="91428" tIns="45714" rIns="91428" bIns="45714" numCol="1" anchor="t" anchorCtr="0" compatLnSpc="1"/>
            <a:lstStyle/>
            <a:p>
              <a:endParaRPr lang="ru-RU" sz="36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8" name="Freeform 96"/>
            <p:cNvSpPr/>
            <p:nvPr/>
          </p:nvSpPr>
          <p:spPr bwMode="auto">
            <a:xfrm>
              <a:off x="7859713" y="3770313"/>
              <a:ext cx="138113" cy="136525"/>
            </a:xfrm>
            <a:custGeom>
              <a:avLst/>
              <a:gdLst>
                <a:gd name="T0" fmla="*/ 131 w 260"/>
                <a:gd name="T1" fmla="*/ 0 h 257"/>
                <a:gd name="T2" fmla="*/ 160 w 260"/>
                <a:gd name="T3" fmla="*/ 2 h 257"/>
                <a:gd name="T4" fmla="*/ 188 w 260"/>
                <a:gd name="T5" fmla="*/ 11 h 257"/>
                <a:gd name="T6" fmla="*/ 212 w 260"/>
                <a:gd name="T7" fmla="*/ 27 h 257"/>
                <a:gd name="T8" fmla="*/ 232 w 260"/>
                <a:gd name="T9" fmla="*/ 47 h 257"/>
                <a:gd name="T10" fmla="*/ 247 w 260"/>
                <a:gd name="T11" fmla="*/ 71 h 257"/>
                <a:gd name="T12" fmla="*/ 258 w 260"/>
                <a:gd name="T13" fmla="*/ 99 h 257"/>
                <a:gd name="T14" fmla="*/ 260 w 260"/>
                <a:gd name="T15" fmla="*/ 128 h 257"/>
                <a:gd name="T16" fmla="*/ 258 w 260"/>
                <a:gd name="T17" fmla="*/ 157 h 257"/>
                <a:gd name="T18" fmla="*/ 247 w 260"/>
                <a:gd name="T19" fmla="*/ 184 h 257"/>
                <a:gd name="T20" fmla="*/ 232 w 260"/>
                <a:gd name="T21" fmla="*/ 208 h 257"/>
                <a:gd name="T22" fmla="*/ 212 w 260"/>
                <a:gd name="T23" fmla="*/ 228 h 257"/>
                <a:gd name="T24" fmla="*/ 188 w 260"/>
                <a:gd name="T25" fmla="*/ 244 h 257"/>
                <a:gd name="T26" fmla="*/ 160 w 260"/>
                <a:gd name="T27" fmla="*/ 253 h 257"/>
                <a:gd name="T28" fmla="*/ 131 w 260"/>
                <a:gd name="T29" fmla="*/ 257 h 257"/>
                <a:gd name="T30" fmla="*/ 100 w 260"/>
                <a:gd name="T31" fmla="*/ 253 h 257"/>
                <a:gd name="T32" fmla="*/ 74 w 260"/>
                <a:gd name="T33" fmla="*/ 244 h 257"/>
                <a:gd name="T34" fmla="*/ 50 w 260"/>
                <a:gd name="T35" fmla="*/ 228 h 257"/>
                <a:gd name="T36" fmla="*/ 30 w 260"/>
                <a:gd name="T37" fmla="*/ 208 h 257"/>
                <a:gd name="T38" fmla="*/ 14 w 260"/>
                <a:gd name="T39" fmla="*/ 184 h 257"/>
                <a:gd name="T40" fmla="*/ 4 w 260"/>
                <a:gd name="T41" fmla="*/ 157 h 257"/>
                <a:gd name="T42" fmla="*/ 0 w 260"/>
                <a:gd name="T43" fmla="*/ 128 h 257"/>
                <a:gd name="T44" fmla="*/ 4 w 260"/>
                <a:gd name="T45" fmla="*/ 99 h 257"/>
                <a:gd name="T46" fmla="*/ 14 w 260"/>
                <a:gd name="T47" fmla="*/ 71 h 257"/>
                <a:gd name="T48" fmla="*/ 30 w 260"/>
                <a:gd name="T49" fmla="*/ 47 h 257"/>
                <a:gd name="T50" fmla="*/ 50 w 260"/>
                <a:gd name="T51" fmla="*/ 27 h 257"/>
                <a:gd name="T52" fmla="*/ 74 w 260"/>
                <a:gd name="T53" fmla="*/ 11 h 257"/>
                <a:gd name="T54" fmla="*/ 100 w 260"/>
                <a:gd name="T55" fmla="*/ 2 h 257"/>
                <a:gd name="T56" fmla="*/ 131 w 260"/>
                <a:gd name="T57"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0" h="257">
                  <a:moveTo>
                    <a:pt x="131" y="0"/>
                  </a:moveTo>
                  <a:lnTo>
                    <a:pt x="160" y="2"/>
                  </a:lnTo>
                  <a:lnTo>
                    <a:pt x="188" y="11"/>
                  </a:lnTo>
                  <a:lnTo>
                    <a:pt x="212" y="27"/>
                  </a:lnTo>
                  <a:lnTo>
                    <a:pt x="232" y="47"/>
                  </a:lnTo>
                  <a:lnTo>
                    <a:pt x="247" y="71"/>
                  </a:lnTo>
                  <a:lnTo>
                    <a:pt x="258" y="99"/>
                  </a:lnTo>
                  <a:lnTo>
                    <a:pt x="260" y="128"/>
                  </a:lnTo>
                  <a:lnTo>
                    <a:pt x="258" y="157"/>
                  </a:lnTo>
                  <a:lnTo>
                    <a:pt x="247" y="184"/>
                  </a:lnTo>
                  <a:lnTo>
                    <a:pt x="232" y="208"/>
                  </a:lnTo>
                  <a:lnTo>
                    <a:pt x="212" y="228"/>
                  </a:lnTo>
                  <a:lnTo>
                    <a:pt x="188" y="244"/>
                  </a:lnTo>
                  <a:lnTo>
                    <a:pt x="160" y="253"/>
                  </a:lnTo>
                  <a:lnTo>
                    <a:pt x="131" y="257"/>
                  </a:lnTo>
                  <a:lnTo>
                    <a:pt x="100" y="253"/>
                  </a:lnTo>
                  <a:lnTo>
                    <a:pt x="74" y="244"/>
                  </a:lnTo>
                  <a:lnTo>
                    <a:pt x="50" y="228"/>
                  </a:lnTo>
                  <a:lnTo>
                    <a:pt x="30" y="208"/>
                  </a:lnTo>
                  <a:lnTo>
                    <a:pt x="14" y="184"/>
                  </a:lnTo>
                  <a:lnTo>
                    <a:pt x="4" y="157"/>
                  </a:lnTo>
                  <a:lnTo>
                    <a:pt x="0" y="128"/>
                  </a:lnTo>
                  <a:lnTo>
                    <a:pt x="4" y="99"/>
                  </a:lnTo>
                  <a:lnTo>
                    <a:pt x="14" y="71"/>
                  </a:lnTo>
                  <a:lnTo>
                    <a:pt x="30" y="47"/>
                  </a:lnTo>
                  <a:lnTo>
                    <a:pt x="50" y="27"/>
                  </a:lnTo>
                  <a:lnTo>
                    <a:pt x="74" y="11"/>
                  </a:lnTo>
                  <a:lnTo>
                    <a:pt x="100" y="2"/>
                  </a:lnTo>
                  <a:lnTo>
                    <a:pt x="131" y="0"/>
                  </a:lnTo>
                  <a:close/>
                </a:path>
              </a:pathLst>
            </a:custGeom>
            <a:grpFill/>
            <a:ln w="0">
              <a:noFill/>
              <a:prstDash val="solid"/>
              <a:round/>
            </a:ln>
          </p:spPr>
          <p:txBody>
            <a:bodyPr vert="horz" wrap="square" lIns="91428" tIns="45714" rIns="91428" bIns="45714" numCol="1" anchor="t" anchorCtr="0" compatLnSpc="1"/>
            <a:lstStyle/>
            <a:p>
              <a:endParaRPr lang="ru-RU" sz="3600">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9" name="Группа 190"/>
          <p:cNvGrpSpPr/>
          <p:nvPr/>
        </p:nvGrpSpPr>
        <p:grpSpPr>
          <a:xfrm>
            <a:off x="852132" y="2394338"/>
            <a:ext cx="415036" cy="411014"/>
            <a:chOff x="5929313" y="3287713"/>
            <a:chExt cx="1965324" cy="1946275"/>
          </a:xfrm>
          <a:solidFill>
            <a:schemeClr val="accent1"/>
          </a:solidFill>
        </p:grpSpPr>
        <p:sp>
          <p:nvSpPr>
            <p:cNvPr id="10" name="Freeform 171"/>
            <p:cNvSpPr>
              <a:spLocks noEditPoints="1"/>
            </p:cNvSpPr>
            <p:nvPr/>
          </p:nvSpPr>
          <p:spPr bwMode="auto">
            <a:xfrm>
              <a:off x="5929313" y="3287713"/>
              <a:ext cx="614362" cy="1946275"/>
            </a:xfrm>
            <a:custGeom>
              <a:avLst/>
              <a:gdLst>
                <a:gd name="T0" fmla="*/ 476 w 1161"/>
                <a:gd name="T1" fmla="*/ 3383 h 3678"/>
                <a:gd name="T2" fmla="*/ 554 w 1161"/>
                <a:gd name="T3" fmla="*/ 3445 h 3678"/>
                <a:gd name="T4" fmla="*/ 653 w 1161"/>
                <a:gd name="T5" fmla="*/ 3423 h 3678"/>
                <a:gd name="T6" fmla="*/ 697 w 1161"/>
                <a:gd name="T7" fmla="*/ 3332 h 3678"/>
                <a:gd name="T8" fmla="*/ 521 w 1161"/>
                <a:gd name="T9" fmla="*/ 1720 h 3678"/>
                <a:gd name="T10" fmla="*/ 502 w 1161"/>
                <a:gd name="T11" fmla="*/ 814 h 3678"/>
                <a:gd name="T12" fmla="*/ 371 w 1161"/>
                <a:gd name="T13" fmla="*/ 874 h 3678"/>
                <a:gd name="T14" fmla="*/ 320 w 1161"/>
                <a:gd name="T15" fmla="*/ 921 h 3678"/>
                <a:gd name="T16" fmla="*/ 266 w 1161"/>
                <a:gd name="T17" fmla="*/ 1005 h 3678"/>
                <a:gd name="T18" fmla="*/ 248 w 1161"/>
                <a:gd name="T19" fmla="*/ 1053 h 3678"/>
                <a:gd name="T20" fmla="*/ 235 w 1161"/>
                <a:gd name="T21" fmla="*/ 1182 h 3678"/>
                <a:gd name="T22" fmla="*/ 254 w 1161"/>
                <a:gd name="T23" fmla="*/ 1263 h 3678"/>
                <a:gd name="T24" fmla="*/ 298 w 1161"/>
                <a:gd name="T25" fmla="*/ 1349 h 3678"/>
                <a:gd name="T26" fmla="*/ 370 w 1161"/>
                <a:gd name="T27" fmla="*/ 1422 h 3678"/>
                <a:gd name="T28" fmla="*/ 432 w 1161"/>
                <a:gd name="T29" fmla="*/ 1458 h 3678"/>
                <a:gd name="T30" fmla="*/ 580 w 1161"/>
                <a:gd name="T31" fmla="*/ 1494 h 3678"/>
                <a:gd name="T32" fmla="*/ 729 w 1161"/>
                <a:gd name="T33" fmla="*/ 1460 h 3678"/>
                <a:gd name="T34" fmla="*/ 790 w 1161"/>
                <a:gd name="T35" fmla="*/ 1422 h 3678"/>
                <a:gd name="T36" fmla="*/ 863 w 1161"/>
                <a:gd name="T37" fmla="*/ 1348 h 3678"/>
                <a:gd name="T38" fmla="*/ 909 w 1161"/>
                <a:gd name="T39" fmla="*/ 1257 h 3678"/>
                <a:gd name="T40" fmla="*/ 926 w 1161"/>
                <a:gd name="T41" fmla="*/ 1182 h 3678"/>
                <a:gd name="T42" fmla="*/ 913 w 1161"/>
                <a:gd name="T43" fmla="*/ 1053 h 3678"/>
                <a:gd name="T44" fmla="*/ 881 w 1161"/>
                <a:gd name="T45" fmla="*/ 976 h 3678"/>
                <a:gd name="T46" fmla="*/ 862 w 1161"/>
                <a:gd name="T47" fmla="*/ 947 h 3678"/>
                <a:gd name="T48" fmla="*/ 789 w 1161"/>
                <a:gd name="T49" fmla="*/ 875 h 3678"/>
                <a:gd name="T50" fmla="*/ 697 w 1161"/>
                <a:gd name="T51" fmla="*/ 825 h 3678"/>
                <a:gd name="T52" fmla="*/ 580 w 1161"/>
                <a:gd name="T53" fmla="*/ 230 h 3678"/>
                <a:gd name="T54" fmla="*/ 490 w 1161"/>
                <a:gd name="T55" fmla="*/ 272 h 3678"/>
                <a:gd name="T56" fmla="*/ 464 w 1161"/>
                <a:gd name="T57" fmla="*/ 585 h 3678"/>
                <a:gd name="T58" fmla="*/ 697 w 1161"/>
                <a:gd name="T59" fmla="*/ 585 h 3678"/>
                <a:gd name="T60" fmla="*/ 670 w 1161"/>
                <a:gd name="T61" fmla="*/ 272 h 3678"/>
                <a:gd name="T62" fmla="*/ 580 w 1161"/>
                <a:gd name="T63" fmla="*/ 230 h 3678"/>
                <a:gd name="T64" fmla="*/ 716 w 1161"/>
                <a:gd name="T65" fmla="*/ 27 h 3678"/>
                <a:gd name="T66" fmla="*/ 856 w 1161"/>
                <a:gd name="T67" fmla="*/ 134 h 3678"/>
                <a:gd name="T68" fmla="*/ 924 w 1161"/>
                <a:gd name="T69" fmla="*/ 297 h 3678"/>
                <a:gd name="T70" fmla="*/ 1015 w 1161"/>
                <a:gd name="T71" fmla="*/ 770 h 3678"/>
                <a:gd name="T72" fmla="*/ 1131 w 1161"/>
                <a:gd name="T73" fmla="*/ 971 h 3678"/>
                <a:gd name="T74" fmla="*/ 1157 w 1161"/>
                <a:gd name="T75" fmla="*/ 1210 h 3678"/>
                <a:gd name="T76" fmla="*/ 1082 w 1161"/>
                <a:gd name="T77" fmla="*/ 1434 h 3678"/>
                <a:gd name="T78" fmla="*/ 928 w 1161"/>
                <a:gd name="T79" fmla="*/ 1605 h 3678"/>
                <a:gd name="T80" fmla="*/ 901 w 1161"/>
                <a:gd name="T81" fmla="*/ 3466 h 3678"/>
                <a:gd name="T82" fmla="*/ 793 w 1161"/>
                <a:gd name="T83" fmla="*/ 3606 h 3678"/>
                <a:gd name="T84" fmla="*/ 628 w 1161"/>
                <a:gd name="T85" fmla="*/ 3674 h 3678"/>
                <a:gd name="T86" fmla="*/ 445 w 1161"/>
                <a:gd name="T87" fmla="*/ 3651 h 3678"/>
                <a:gd name="T88" fmla="*/ 305 w 1161"/>
                <a:gd name="T89" fmla="*/ 3544 h 3678"/>
                <a:gd name="T90" fmla="*/ 236 w 1161"/>
                <a:gd name="T91" fmla="*/ 3379 h 3678"/>
                <a:gd name="T92" fmla="*/ 146 w 1161"/>
                <a:gd name="T93" fmla="*/ 1528 h 3678"/>
                <a:gd name="T94" fmla="*/ 29 w 1161"/>
                <a:gd name="T95" fmla="*/ 1328 h 3678"/>
                <a:gd name="T96" fmla="*/ 3 w 1161"/>
                <a:gd name="T97" fmla="*/ 1087 h 3678"/>
                <a:gd name="T98" fmla="*/ 78 w 1161"/>
                <a:gd name="T99" fmla="*/ 864 h 3678"/>
                <a:gd name="T100" fmla="*/ 232 w 1161"/>
                <a:gd name="T101" fmla="*/ 692 h 3678"/>
                <a:gd name="T102" fmla="*/ 260 w 1161"/>
                <a:gd name="T103" fmla="*/ 210 h 3678"/>
                <a:gd name="T104" fmla="*/ 368 w 1161"/>
                <a:gd name="T105" fmla="*/ 71 h 3678"/>
                <a:gd name="T106" fmla="*/ 533 w 1161"/>
                <a:gd name="T107" fmla="*/ 3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61" h="3678">
                  <a:moveTo>
                    <a:pt x="464" y="1712"/>
                  </a:moveTo>
                  <a:lnTo>
                    <a:pt x="464" y="3332"/>
                  </a:lnTo>
                  <a:lnTo>
                    <a:pt x="467" y="3359"/>
                  </a:lnTo>
                  <a:lnTo>
                    <a:pt x="476" y="3383"/>
                  </a:lnTo>
                  <a:lnTo>
                    <a:pt x="490" y="3405"/>
                  </a:lnTo>
                  <a:lnTo>
                    <a:pt x="508" y="3423"/>
                  </a:lnTo>
                  <a:lnTo>
                    <a:pt x="529" y="3435"/>
                  </a:lnTo>
                  <a:lnTo>
                    <a:pt x="554" y="3445"/>
                  </a:lnTo>
                  <a:lnTo>
                    <a:pt x="580" y="3447"/>
                  </a:lnTo>
                  <a:lnTo>
                    <a:pt x="606" y="3445"/>
                  </a:lnTo>
                  <a:lnTo>
                    <a:pt x="631" y="3435"/>
                  </a:lnTo>
                  <a:lnTo>
                    <a:pt x="653" y="3423"/>
                  </a:lnTo>
                  <a:lnTo>
                    <a:pt x="670" y="3405"/>
                  </a:lnTo>
                  <a:lnTo>
                    <a:pt x="685" y="3383"/>
                  </a:lnTo>
                  <a:lnTo>
                    <a:pt x="693" y="3359"/>
                  </a:lnTo>
                  <a:lnTo>
                    <a:pt x="697" y="3332"/>
                  </a:lnTo>
                  <a:lnTo>
                    <a:pt x="697" y="1712"/>
                  </a:lnTo>
                  <a:lnTo>
                    <a:pt x="640" y="1720"/>
                  </a:lnTo>
                  <a:lnTo>
                    <a:pt x="580" y="1724"/>
                  </a:lnTo>
                  <a:lnTo>
                    <a:pt x="521" y="1720"/>
                  </a:lnTo>
                  <a:lnTo>
                    <a:pt x="464" y="1712"/>
                  </a:lnTo>
                  <a:close/>
                  <a:moveTo>
                    <a:pt x="580" y="805"/>
                  </a:moveTo>
                  <a:lnTo>
                    <a:pt x="540" y="807"/>
                  </a:lnTo>
                  <a:lnTo>
                    <a:pt x="502" y="814"/>
                  </a:lnTo>
                  <a:lnTo>
                    <a:pt x="464" y="825"/>
                  </a:lnTo>
                  <a:lnTo>
                    <a:pt x="432" y="839"/>
                  </a:lnTo>
                  <a:lnTo>
                    <a:pt x="401" y="855"/>
                  </a:lnTo>
                  <a:lnTo>
                    <a:pt x="371" y="874"/>
                  </a:lnTo>
                  <a:lnTo>
                    <a:pt x="371" y="875"/>
                  </a:lnTo>
                  <a:lnTo>
                    <a:pt x="370" y="875"/>
                  </a:lnTo>
                  <a:lnTo>
                    <a:pt x="344" y="898"/>
                  </a:lnTo>
                  <a:lnTo>
                    <a:pt x="320" y="921"/>
                  </a:lnTo>
                  <a:lnTo>
                    <a:pt x="299" y="947"/>
                  </a:lnTo>
                  <a:lnTo>
                    <a:pt x="298" y="949"/>
                  </a:lnTo>
                  <a:lnTo>
                    <a:pt x="280" y="976"/>
                  </a:lnTo>
                  <a:lnTo>
                    <a:pt x="266" y="1005"/>
                  </a:lnTo>
                  <a:lnTo>
                    <a:pt x="254" y="1034"/>
                  </a:lnTo>
                  <a:lnTo>
                    <a:pt x="251" y="1040"/>
                  </a:lnTo>
                  <a:lnTo>
                    <a:pt x="249" y="1046"/>
                  </a:lnTo>
                  <a:lnTo>
                    <a:pt x="248" y="1053"/>
                  </a:lnTo>
                  <a:lnTo>
                    <a:pt x="240" y="1083"/>
                  </a:lnTo>
                  <a:lnTo>
                    <a:pt x="235" y="1115"/>
                  </a:lnTo>
                  <a:lnTo>
                    <a:pt x="232" y="1149"/>
                  </a:lnTo>
                  <a:lnTo>
                    <a:pt x="235" y="1182"/>
                  </a:lnTo>
                  <a:lnTo>
                    <a:pt x="240" y="1214"/>
                  </a:lnTo>
                  <a:lnTo>
                    <a:pt x="248" y="1246"/>
                  </a:lnTo>
                  <a:lnTo>
                    <a:pt x="250" y="1254"/>
                  </a:lnTo>
                  <a:lnTo>
                    <a:pt x="254" y="1263"/>
                  </a:lnTo>
                  <a:lnTo>
                    <a:pt x="266" y="1293"/>
                  </a:lnTo>
                  <a:lnTo>
                    <a:pt x="280" y="1321"/>
                  </a:lnTo>
                  <a:lnTo>
                    <a:pt x="297" y="1348"/>
                  </a:lnTo>
                  <a:lnTo>
                    <a:pt x="298" y="1349"/>
                  </a:lnTo>
                  <a:lnTo>
                    <a:pt x="299" y="1350"/>
                  </a:lnTo>
                  <a:lnTo>
                    <a:pt x="320" y="1376"/>
                  </a:lnTo>
                  <a:lnTo>
                    <a:pt x="344" y="1401"/>
                  </a:lnTo>
                  <a:lnTo>
                    <a:pt x="370" y="1422"/>
                  </a:lnTo>
                  <a:lnTo>
                    <a:pt x="371" y="1422"/>
                  </a:lnTo>
                  <a:lnTo>
                    <a:pt x="371" y="1423"/>
                  </a:lnTo>
                  <a:lnTo>
                    <a:pt x="401" y="1442"/>
                  </a:lnTo>
                  <a:lnTo>
                    <a:pt x="432" y="1458"/>
                  </a:lnTo>
                  <a:lnTo>
                    <a:pt x="464" y="1472"/>
                  </a:lnTo>
                  <a:lnTo>
                    <a:pt x="502" y="1483"/>
                  </a:lnTo>
                  <a:lnTo>
                    <a:pt x="540" y="1491"/>
                  </a:lnTo>
                  <a:lnTo>
                    <a:pt x="580" y="1494"/>
                  </a:lnTo>
                  <a:lnTo>
                    <a:pt x="621" y="1491"/>
                  </a:lnTo>
                  <a:lnTo>
                    <a:pt x="659" y="1484"/>
                  </a:lnTo>
                  <a:lnTo>
                    <a:pt x="697" y="1472"/>
                  </a:lnTo>
                  <a:lnTo>
                    <a:pt x="729" y="1460"/>
                  </a:lnTo>
                  <a:lnTo>
                    <a:pt x="759" y="1443"/>
                  </a:lnTo>
                  <a:lnTo>
                    <a:pt x="789" y="1423"/>
                  </a:lnTo>
                  <a:lnTo>
                    <a:pt x="789" y="1423"/>
                  </a:lnTo>
                  <a:lnTo>
                    <a:pt x="790" y="1422"/>
                  </a:lnTo>
                  <a:lnTo>
                    <a:pt x="816" y="1401"/>
                  </a:lnTo>
                  <a:lnTo>
                    <a:pt x="840" y="1376"/>
                  </a:lnTo>
                  <a:lnTo>
                    <a:pt x="862" y="1350"/>
                  </a:lnTo>
                  <a:lnTo>
                    <a:pt x="863" y="1348"/>
                  </a:lnTo>
                  <a:lnTo>
                    <a:pt x="881" y="1322"/>
                  </a:lnTo>
                  <a:lnTo>
                    <a:pt x="895" y="1293"/>
                  </a:lnTo>
                  <a:lnTo>
                    <a:pt x="907" y="1263"/>
                  </a:lnTo>
                  <a:lnTo>
                    <a:pt x="909" y="1257"/>
                  </a:lnTo>
                  <a:lnTo>
                    <a:pt x="911" y="1251"/>
                  </a:lnTo>
                  <a:lnTo>
                    <a:pt x="913" y="1246"/>
                  </a:lnTo>
                  <a:lnTo>
                    <a:pt x="921" y="1214"/>
                  </a:lnTo>
                  <a:lnTo>
                    <a:pt x="926" y="1182"/>
                  </a:lnTo>
                  <a:lnTo>
                    <a:pt x="928" y="1149"/>
                  </a:lnTo>
                  <a:lnTo>
                    <a:pt x="926" y="1115"/>
                  </a:lnTo>
                  <a:lnTo>
                    <a:pt x="921" y="1083"/>
                  </a:lnTo>
                  <a:lnTo>
                    <a:pt x="913" y="1053"/>
                  </a:lnTo>
                  <a:lnTo>
                    <a:pt x="910" y="1043"/>
                  </a:lnTo>
                  <a:lnTo>
                    <a:pt x="907" y="1034"/>
                  </a:lnTo>
                  <a:lnTo>
                    <a:pt x="895" y="1005"/>
                  </a:lnTo>
                  <a:lnTo>
                    <a:pt x="881" y="976"/>
                  </a:lnTo>
                  <a:lnTo>
                    <a:pt x="864" y="949"/>
                  </a:lnTo>
                  <a:lnTo>
                    <a:pt x="863" y="948"/>
                  </a:lnTo>
                  <a:lnTo>
                    <a:pt x="863" y="948"/>
                  </a:lnTo>
                  <a:lnTo>
                    <a:pt x="862" y="947"/>
                  </a:lnTo>
                  <a:lnTo>
                    <a:pt x="840" y="921"/>
                  </a:lnTo>
                  <a:lnTo>
                    <a:pt x="816" y="898"/>
                  </a:lnTo>
                  <a:lnTo>
                    <a:pt x="790" y="875"/>
                  </a:lnTo>
                  <a:lnTo>
                    <a:pt x="789" y="875"/>
                  </a:lnTo>
                  <a:lnTo>
                    <a:pt x="789" y="874"/>
                  </a:lnTo>
                  <a:lnTo>
                    <a:pt x="759" y="855"/>
                  </a:lnTo>
                  <a:lnTo>
                    <a:pt x="729" y="839"/>
                  </a:lnTo>
                  <a:lnTo>
                    <a:pt x="697" y="825"/>
                  </a:lnTo>
                  <a:lnTo>
                    <a:pt x="659" y="814"/>
                  </a:lnTo>
                  <a:lnTo>
                    <a:pt x="621" y="807"/>
                  </a:lnTo>
                  <a:lnTo>
                    <a:pt x="580" y="805"/>
                  </a:lnTo>
                  <a:close/>
                  <a:moveTo>
                    <a:pt x="580" y="230"/>
                  </a:moveTo>
                  <a:lnTo>
                    <a:pt x="554" y="232"/>
                  </a:lnTo>
                  <a:lnTo>
                    <a:pt x="529" y="242"/>
                  </a:lnTo>
                  <a:lnTo>
                    <a:pt x="508" y="255"/>
                  </a:lnTo>
                  <a:lnTo>
                    <a:pt x="490" y="272"/>
                  </a:lnTo>
                  <a:lnTo>
                    <a:pt x="476" y="293"/>
                  </a:lnTo>
                  <a:lnTo>
                    <a:pt x="467" y="318"/>
                  </a:lnTo>
                  <a:lnTo>
                    <a:pt x="464" y="344"/>
                  </a:lnTo>
                  <a:lnTo>
                    <a:pt x="464" y="585"/>
                  </a:lnTo>
                  <a:lnTo>
                    <a:pt x="521" y="577"/>
                  </a:lnTo>
                  <a:lnTo>
                    <a:pt x="580" y="574"/>
                  </a:lnTo>
                  <a:lnTo>
                    <a:pt x="640" y="577"/>
                  </a:lnTo>
                  <a:lnTo>
                    <a:pt x="697" y="585"/>
                  </a:lnTo>
                  <a:lnTo>
                    <a:pt x="697" y="344"/>
                  </a:lnTo>
                  <a:lnTo>
                    <a:pt x="693" y="318"/>
                  </a:lnTo>
                  <a:lnTo>
                    <a:pt x="685" y="293"/>
                  </a:lnTo>
                  <a:lnTo>
                    <a:pt x="670" y="272"/>
                  </a:lnTo>
                  <a:lnTo>
                    <a:pt x="653" y="255"/>
                  </a:lnTo>
                  <a:lnTo>
                    <a:pt x="631" y="242"/>
                  </a:lnTo>
                  <a:lnTo>
                    <a:pt x="606" y="232"/>
                  </a:lnTo>
                  <a:lnTo>
                    <a:pt x="580" y="230"/>
                  </a:lnTo>
                  <a:close/>
                  <a:moveTo>
                    <a:pt x="580" y="0"/>
                  </a:moveTo>
                  <a:lnTo>
                    <a:pt x="628" y="3"/>
                  </a:lnTo>
                  <a:lnTo>
                    <a:pt x="673" y="11"/>
                  </a:lnTo>
                  <a:lnTo>
                    <a:pt x="716" y="27"/>
                  </a:lnTo>
                  <a:lnTo>
                    <a:pt x="756" y="47"/>
                  </a:lnTo>
                  <a:lnTo>
                    <a:pt x="793" y="71"/>
                  </a:lnTo>
                  <a:lnTo>
                    <a:pt x="826" y="101"/>
                  </a:lnTo>
                  <a:lnTo>
                    <a:pt x="856" y="134"/>
                  </a:lnTo>
                  <a:lnTo>
                    <a:pt x="881" y="170"/>
                  </a:lnTo>
                  <a:lnTo>
                    <a:pt x="901" y="210"/>
                  </a:lnTo>
                  <a:lnTo>
                    <a:pt x="916" y="252"/>
                  </a:lnTo>
                  <a:lnTo>
                    <a:pt x="924" y="297"/>
                  </a:lnTo>
                  <a:lnTo>
                    <a:pt x="928" y="344"/>
                  </a:lnTo>
                  <a:lnTo>
                    <a:pt x="928" y="692"/>
                  </a:lnTo>
                  <a:lnTo>
                    <a:pt x="973" y="728"/>
                  </a:lnTo>
                  <a:lnTo>
                    <a:pt x="1015" y="770"/>
                  </a:lnTo>
                  <a:lnTo>
                    <a:pt x="1050" y="815"/>
                  </a:lnTo>
                  <a:lnTo>
                    <a:pt x="1082" y="864"/>
                  </a:lnTo>
                  <a:lnTo>
                    <a:pt x="1110" y="915"/>
                  </a:lnTo>
                  <a:lnTo>
                    <a:pt x="1131" y="971"/>
                  </a:lnTo>
                  <a:lnTo>
                    <a:pt x="1148" y="1028"/>
                  </a:lnTo>
                  <a:lnTo>
                    <a:pt x="1157" y="1087"/>
                  </a:lnTo>
                  <a:lnTo>
                    <a:pt x="1161" y="1149"/>
                  </a:lnTo>
                  <a:lnTo>
                    <a:pt x="1157" y="1210"/>
                  </a:lnTo>
                  <a:lnTo>
                    <a:pt x="1148" y="1270"/>
                  </a:lnTo>
                  <a:lnTo>
                    <a:pt x="1131" y="1328"/>
                  </a:lnTo>
                  <a:lnTo>
                    <a:pt x="1110" y="1382"/>
                  </a:lnTo>
                  <a:lnTo>
                    <a:pt x="1082" y="1434"/>
                  </a:lnTo>
                  <a:lnTo>
                    <a:pt x="1050" y="1483"/>
                  </a:lnTo>
                  <a:lnTo>
                    <a:pt x="1015" y="1528"/>
                  </a:lnTo>
                  <a:lnTo>
                    <a:pt x="973" y="1569"/>
                  </a:lnTo>
                  <a:lnTo>
                    <a:pt x="928" y="1605"/>
                  </a:lnTo>
                  <a:lnTo>
                    <a:pt x="928" y="3332"/>
                  </a:lnTo>
                  <a:lnTo>
                    <a:pt x="924" y="3379"/>
                  </a:lnTo>
                  <a:lnTo>
                    <a:pt x="916" y="3424"/>
                  </a:lnTo>
                  <a:lnTo>
                    <a:pt x="901" y="3466"/>
                  </a:lnTo>
                  <a:lnTo>
                    <a:pt x="881" y="3506"/>
                  </a:lnTo>
                  <a:lnTo>
                    <a:pt x="856" y="3544"/>
                  </a:lnTo>
                  <a:lnTo>
                    <a:pt x="826" y="3577"/>
                  </a:lnTo>
                  <a:lnTo>
                    <a:pt x="793" y="3606"/>
                  </a:lnTo>
                  <a:lnTo>
                    <a:pt x="756" y="3631"/>
                  </a:lnTo>
                  <a:lnTo>
                    <a:pt x="716" y="3651"/>
                  </a:lnTo>
                  <a:lnTo>
                    <a:pt x="673" y="3666"/>
                  </a:lnTo>
                  <a:lnTo>
                    <a:pt x="628" y="3674"/>
                  </a:lnTo>
                  <a:lnTo>
                    <a:pt x="580" y="3678"/>
                  </a:lnTo>
                  <a:lnTo>
                    <a:pt x="533" y="3674"/>
                  </a:lnTo>
                  <a:lnTo>
                    <a:pt x="488" y="3666"/>
                  </a:lnTo>
                  <a:lnTo>
                    <a:pt x="445" y="3651"/>
                  </a:lnTo>
                  <a:lnTo>
                    <a:pt x="405" y="3631"/>
                  </a:lnTo>
                  <a:lnTo>
                    <a:pt x="368" y="3606"/>
                  </a:lnTo>
                  <a:lnTo>
                    <a:pt x="335" y="3577"/>
                  </a:lnTo>
                  <a:lnTo>
                    <a:pt x="305" y="3544"/>
                  </a:lnTo>
                  <a:lnTo>
                    <a:pt x="280" y="3506"/>
                  </a:lnTo>
                  <a:lnTo>
                    <a:pt x="260" y="3466"/>
                  </a:lnTo>
                  <a:lnTo>
                    <a:pt x="244" y="3424"/>
                  </a:lnTo>
                  <a:lnTo>
                    <a:pt x="236" y="3379"/>
                  </a:lnTo>
                  <a:lnTo>
                    <a:pt x="232" y="3332"/>
                  </a:lnTo>
                  <a:lnTo>
                    <a:pt x="232" y="1605"/>
                  </a:lnTo>
                  <a:lnTo>
                    <a:pt x="187" y="1569"/>
                  </a:lnTo>
                  <a:lnTo>
                    <a:pt x="146" y="1528"/>
                  </a:lnTo>
                  <a:lnTo>
                    <a:pt x="110" y="1483"/>
                  </a:lnTo>
                  <a:lnTo>
                    <a:pt x="78" y="1434"/>
                  </a:lnTo>
                  <a:lnTo>
                    <a:pt x="51" y="1382"/>
                  </a:lnTo>
                  <a:lnTo>
                    <a:pt x="29" y="1328"/>
                  </a:lnTo>
                  <a:lnTo>
                    <a:pt x="13" y="1270"/>
                  </a:lnTo>
                  <a:lnTo>
                    <a:pt x="3" y="1210"/>
                  </a:lnTo>
                  <a:lnTo>
                    <a:pt x="0" y="1149"/>
                  </a:lnTo>
                  <a:lnTo>
                    <a:pt x="3" y="1087"/>
                  </a:lnTo>
                  <a:lnTo>
                    <a:pt x="13" y="1028"/>
                  </a:lnTo>
                  <a:lnTo>
                    <a:pt x="29" y="971"/>
                  </a:lnTo>
                  <a:lnTo>
                    <a:pt x="51" y="915"/>
                  </a:lnTo>
                  <a:lnTo>
                    <a:pt x="78" y="864"/>
                  </a:lnTo>
                  <a:lnTo>
                    <a:pt x="110" y="815"/>
                  </a:lnTo>
                  <a:lnTo>
                    <a:pt x="146" y="770"/>
                  </a:lnTo>
                  <a:lnTo>
                    <a:pt x="187" y="728"/>
                  </a:lnTo>
                  <a:lnTo>
                    <a:pt x="232" y="692"/>
                  </a:lnTo>
                  <a:lnTo>
                    <a:pt x="232" y="344"/>
                  </a:lnTo>
                  <a:lnTo>
                    <a:pt x="236" y="297"/>
                  </a:lnTo>
                  <a:lnTo>
                    <a:pt x="244" y="252"/>
                  </a:lnTo>
                  <a:lnTo>
                    <a:pt x="260" y="210"/>
                  </a:lnTo>
                  <a:lnTo>
                    <a:pt x="280" y="170"/>
                  </a:lnTo>
                  <a:lnTo>
                    <a:pt x="305" y="134"/>
                  </a:lnTo>
                  <a:lnTo>
                    <a:pt x="335" y="101"/>
                  </a:lnTo>
                  <a:lnTo>
                    <a:pt x="368" y="71"/>
                  </a:lnTo>
                  <a:lnTo>
                    <a:pt x="405" y="47"/>
                  </a:lnTo>
                  <a:lnTo>
                    <a:pt x="445" y="27"/>
                  </a:lnTo>
                  <a:lnTo>
                    <a:pt x="488" y="11"/>
                  </a:lnTo>
                  <a:lnTo>
                    <a:pt x="533" y="3"/>
                  </a:lnTo>
                  <a:lnTo>
                    <a:pt x="580" y="0"/>
                  </a:lnTo>
                  <a:close/>
                </a:path>
              </a:pathLst>
            </a:custGeom>
            <a:grpFill/>
            <a:ln w="0">
              <a:noFill/>
              <a:prstDash val="solid"/>
              <a:round/>
            </a:ln>
          </p:spPr>
          <p:txBody>
            <a:bodyPr vert="horz" wrap="square" lIns="91428" tIns="45714" rIns="91428" bIns="45714" numCol="1" anchor="t" anchorCtr="0" compatLnSpc="1"/>
            <a:lstStyle/>
            <a:p>
              <a:endParaRPr lang="ru-RU" sz="36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Freeform 172"/>
            <p:cNvSpPr>
              <a:spLocks noEditPoints="1"/>
            </p:cNvSpPr>
            <p:nvPr/>
          </p:nvSpPr>
          <p:spPr bwMode="auto">
            <a:xfrm>
              <a:off x="7280275" y="3287713"/>
              <a:ext cx="614362" cy="1946275"/>
            </a:xfrm>
            <a:custGeom>
              <a:avLst/>
              <a:gdLst>
                <a:gd name="T0" fmla="*/ 476 w 1161"/>
                <a:gd name="T1" fmla="*/ 3383 h 3678"/>
                <a:gd name="T2" fmla="*/ 554 w 1161"/>
                <a:gd name="T3" fmla="*/ 3445 h 3678"/>
                <a:gd name="T4" fmla="*/ 653 w 1161"/>
                <a:gd name="T5" fmla="*/ 3423 h 3678"/>
                <a:gd name="T6" fmla="*/ 697 w 1161"/>
                <a:gd name="T7" fmla="*/ 3332 h 3678"/>
                <a:gd name="T8" fmla="*/ 521 w 1161"/>
                <a:gd name="T9" fmla="*/ 1720 h 3678"/>
                <a:gd name="T10" fmla="*/ 502 w 1161"/>
                <a:gd name="T11" fmla="*/ 814 h 3678"/>
                <a:gd name="T12" fmla="*/ 372 w 1161"/>
                <a:gd name="T13" fmla="*/ 874 h 3678"/>
                <a:gd name="T14" fmla="*/ 320 w 1161"/>
                <a:gd name="T15" fmla="*/ 921 h 3678"/>
                <a:gd name="T16" fmla="*/ 266 w 1161"/>
                <a:gd name="T17" fmla="*/ 1005 h 3678"/>
                <a:gd name="T18" fmla="*/ 240 w 1161"/>
                <a:gd name="T19" fmla="*/ 1083 h 3678"/>
                <a:gd name="T20" fmla="*/ 240 w 1161"/>
                <a:gd name="T21" fmla="*/ 1214 h 3678"/>
                <a:gd name="T22" fmla="*/ 266 w 1161"/>
                <a:gd name="T23" fmla="*/ 1293 h 3678"/>
                <a:gd name="T24" fmla="*/ 320 w 1161"/>
                <a:gd name="T25" fmla="*/ 1376 h 3678"/>
                <a:gd name="T26" fmla="*/ 372 w 1161"/>
                <a:gd name="T27" fmla="*/ 1423 h 3678"/>
                <a:gd name="T28" fmla="*/ 502 w 1161"/>
                <a:gd name="T29" fmla="*/ 1483 h 3678"/>
                <a:gd name="T30" fmla="*/ 659 w 1161"/>
                <a:gd name="T31" fmla="*/ 1484 h 3678"/>
                <a:gd name="T32" fmla="*/ 789 w 1161"/>
                <a:gd name="T33" fmla="*/ 1423 h 3678"/>
                <a:gd name="T34" fmla="*/ 840 w 1161"/>
                <a:gd name="T35" fmla="*/ 1376 h 3678"/>
                <a:gd name="T36" fmla="*/ 895 w 1161"/>
                <a:gd name="T37" fmla="*/ 1293 h 3678"/>
                <a:gd name="T38" fmla="*/ 921 w 1161"/>
                <a:gd name="T39" fmla="*/ 1214 h 3678"/>
                <a:gd name="T40" fmla="*/ 921 w 1161"/>
                <a:gd name="T41" fmla="*/ 1083 h 3678"/>
                <a:gd name="T42" fmla="*/ 895 w 1161"/>
                <a:gd name="T43" fmla="*/ 1005 h 3678"/>
                <a:gd name="T44" fmla="*/ 862 w 1161"/>
                <a:gd name="T45" fmla="*/ 947 h 3678"/>
                <a:gd name="T46" fmla="*/ 789 w 1161"/>
                <a:gd name="T47" fmla="*/ 875 h 3678"/>
                <a:gd name="T48" fmla="*/ 697 w 1161"/>
                <a:gd name="T49" fmla="*/ 825 h 3678"/>
                <a:gd name="T50" fmla="*/ 580 w 1161"/>
                <a:gd name="T51" fmla="*/ 230 h 3678"/>
                <a:gd name="T52" fmla="*/ 490 w 1161"/>
                <a:gd name="T53" fmla="*/ 272 h 3678"/>
                <a:gd name="T54" fmla="*/ 464 w 1161"/>
                <a:gd name="T55" fmla="*/ 585 h 3678"/>
                <a:gd name="T56" fmla="*/ 697 w 1161"/>
                <a:gd name="T57" fmla="*/ 585 h 3678"/>
                <a:gd name="T58" fmla="*/ 671 w 1161"/>
                <a:gd name="T59" fmla="*/ 272 h 3678"/>
                <a:gd name="T60" fmla="*/ 580 w 1161"/>
                <a:gd name="T61" fmla="*/ 230 h 3678"/>
                <a:gd name="T62" fmla="*/ 716 w 1161"/>
                <a:gd name="T63" fmla="*/ 27 h 3678"/>
                <a:gd name="T64" fmla="*/ 856 w 1161"/>
                <a:gd name="T65" fmla="*/ 134 h 3678"/>
                <a:gd name="T66" fmla="*/ 926 w 1161"/>
                <a:gd name="T67" fmla="*/ 297 h 3678"/>
                <a:gd name="T68" fmla="*/ 1015 w 1161"/>
                <a:gd name="T69" fmla="*/ 770 h 3678"/>
                <a:gd name="T70" fmla="*/ 1132 w 1161"/>
                <a:gd name="T71" fmla="*/ 971 h 3678"/>
                <a:gd name="T72" fmla="*/ 1157 w 1161"/>
                <a:gd name="T73" fmla="*/ 1210 h 3678"/>
                <a:gd name="T74" fmla="*/ 1084 w 1161"/>
                <a:gd name="T75" fmla="*/ 1434 h 3678"/>
                <a:gd name="T76" fmla="*/ 928 w 1161"/>
                <a:gd name="T77" fmla="*/ 1605 h 3678"/>
                <a:gd name="T78" fmla="*/ 901 w 1161"/>
                <a:gd name="T79" fmla="*/ 3466 h 3678"/>
                <a:gd name="T80" fmla="*/ 793 w 1161"/>
                <a:gd name="T81" fmla="*/ 3606 h 3678"/>
                <a:gd name="T82" fmla="*/ 628 w 1161"/>
                <a:gd name="T83" fmla="*/ 3674 h 3678"/>
                <a:gd name="T84" fmla="*/ 445 w 1161"/>
                <a:gd name="T85" fmla="*/ 3651 h 3678"/>
                <a:gd name="T86" fmla="*/ 305 w 1161"/>
                <a:gd name="T87" fmla="*/ 3544 h 3678"/>
                <a:gd name="T88" fmla="*/ 235 w 1161"/>
                <a:gd name="T89" fmla="*/ 3379 h 3678"/>
                <a:gd name="T90" fmla="*/ 146 w 1161"/>
                <a:gd name="T91" fmla="*/ 1528 h 3678"/>
                <a:gd name="T92" fmla="*/ 30 w 1161"/>
                <a:gd name="T93" fmla="*/ 1328 h 3678"/>
                <a:gd name="T94" fmla="*/ 4 w 1161"/>
                <a:gd name="T95" fmla="*/ 1087 h 3678"/>
                <a:gd name="T96" fmla="*/ 78 w 1161"/>
                <a:gd name="T97" fmla="*/ 864 h 3678"/>
                <a:gd name="T98" fmla="*/ 233 w 1161"/>
                <a:gd name="T99" fmla="*/ 692 h 3678"/>
                <a:gd name="T100" fmla="*/ 260 w 1161"/>
                <a:gd name="T101" fmla="*/ 210 h 3678"/>
                <a:gd name="T102" fmla="*/ 368 w 1161"/>
                <a:gd name="T103" fmla="*/ 71 h 3678"/>
                <a:gd name="T104" fmla="*/ 534 w 1161"/>
                <a:gd name="T105" fmla="*/ 3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61" h="3678">
                  <a:moveTo>
                    <a:pt x="464" y="1712"/>
                  </a:moveTo>
                  <a:lnTo>
                    <a:pt x="464" y="3332"/>
                  </a:lnTo>
                  <a:lnTo>
                    <a:pt x="468" y="3359"/>
                  </a:lnTo>
                  <a:lnTo>
                    <a:pt x="476" y="3383"/>
                  </a:lnTo>
                  <a:lnTo>
                    <a:pt x="490" y="3405"/>
                  </a:lnTo>
                  <a:lnTo>
                    <a:pt x="508" y="3423"/>
                  </a:lnTo>
                  <a:lnTo>
                    <a:pt x="529" y="3435"/>
                  </a:lnTo>
                  <a:lnTo>
                    <a:pt x="554" y="3445"/>
                  </a:lnTo>
                  <a:lnTo>
                    <a:pt x="580" y="3447"/>
                  </a:lnTo>
                  <a:lnTo>
                    <a:pt x="608" y="3445"/>
                  </a:lnTo>
                  <a:lnTo>
                    <a:pt x="631" y="3435"/>
                  </a:lnTo>
                  <a:lnTo>
                    <a:pt x="653" y="3423"/>
                  </a:lnTo>
                  <a:lnTo>
                    <a:pt x="671" y="3405"/>
                  </a:lnTo>
                  <a:lnTo>
                    <a:pt x="685" y="3383"/>
                  </a:lnTo>
                  <a:lnTo>
                    <a:pt x="693" y="3359"/>
                  </a:lnTo>
                  <a:lnTo>
                    <a:pt x="697" y="3332"/>
                  </a:lnTo>
                  <a:lnTo>
                    <a:pt x="697" y="1712"/>
                  </a:lnTo>
                  <a:lnTo>
                    <a:pt x="640" y="1720"/>
                  </a:lnTo>
                  <a:lnTo>
                    <a:pt x="580" y="1724"/>
                  </a:lnTo>
                  <a:lnTo>
                    <a:pt x="521" y="1720"/>
                  </a:lnTo>
                  <a:lnTo>
                    <a:pt x="464" y="1712"/>
                  </a:lnTo>
                  <a:close/>
                  <a:moveTo>
                    <a:pt x="580" y="805"/>
                  </a:moveTo>
                  <a:lnTo>
                    <a:pt x="540" y="807"/>
                  </a:lnTo>
                  <a:lnTo>
                    <a:pt x="502" y="814"/>
                  </a:lnTo>
                  <a:lnTo>
                    <a:pt x="464" y="825"/>
                  </a:lnTo>
                  <a:lnTo>
                    <a:pt x="432" y="839"/>
                  </a:lnTo>
                  <a:lnTo>
                    <a:pt x="401" y="855"/>
                  </a:lnTo>
                  <a:lnTo>
                    <a:pt x="372" y="874"/>
                  </a:lnTo>
                  <a:lnTo>
                    <a:pt x="372" y="875"/>
                  </a:lnTo>
                  <a:lnTo>
                    <a:pt x="370" y="875"/>
                  </a:lnTo>
                  <a:lnTo>
                    <a:pt x="344" y="898"/>
                  </a:lnTo>
                  <a:lnTo>
                    <a:pt x="320" y="921"/>
                  </a:lnTo>
                  <a:lnTo>
                    <a:pt x="299" y="947"/>
                  </a:lnTo>
                  <a:lnTo>
                    <a:pt x="298" y="949"/>
                  </a:lnTo>
                  <a:lnTo>
                    <a:pt x="280" y="976"/>
                  </a:lnTo>
                  <a:lnTo>
                    <a:pt x="266" y="1005"/>
                  </a:lnTo>
                  <a:lnTo>
                    <a:pt x="254" y="1034"/>
                  </a:lnTo>
                  <a:lnTo>
                    <a:pt x="250" y="1043"/>
                  </a:lnTo>
                  <a:lnTo>
                    <a:pt x="248" y="1053"/>
                  </a:lnTo>
                  <a:lnTo>
                    <a:pt x="240" y="1083"/>
                  </a:lnTo>
                  <a:lnTo>
                    <a:pt x="234" y="1115"/>
                  </a:lnTo>
                  <a:lnTo>
                    <a:pt x="233" y="1149"/>
                  </a:lnTo>
                  <a:lnTo>
                    <a:pt x="234" y="1182"/>
                  </a:lnTo>
                  <a:lnTo>
                    <a:pt x="240" y="1214"/>
                  </a:lnTo>
                  <a:lnTo>
                    <a:pt x="248" y="1246"/>
                  </a:lnTo>
                  <a:lnTo>
                    <a:pt x="250" y="1254"/>
                  </a:lnTo>
                  <a:lnTo>
                    <a:pt x="254" y="1263"/>
                  </a:lnTo>
                  <a:lnTo>
                    <a:pt x="266" y="1293"/>
                  </a:lnTo>
                  <a:lnTo>
                    <a:pt x="280" y="1321"/>
                  </a:lnTo>
                  <a:lnTo>
                    <a:pt x="298" y="1348"/>
                  </a:lnTo>
                  <a:lnTo>
                    <a:pt x="299" y="1350"/>
                  </a:lnTo>
                  <a:lnTo>
                    <a:pt x="320" y="1376"/>
                  </a:lnTo>
                  <a:lnTo>
                    <a:pt x="344" y="1401"/>
                  </a:lnTo>
                  <a:lnTo>
                    <a:pt x="370" y="1422"/>
                  </a:lnTo>
                  <a:lnTo>
                    <a:pt x="372" y="1422"/>
                  </a:lnTo>
                  <a:lnTo>
                    <a:pt x="372" y="1423"/>
                  </a:lnTo>
                  <a:lnTo>
                    <a:pt x="401" y="1442"/>
                  </a:lnTo>
                  <a:lnTo>
                    <a:pt x="432" y="1458"/>
                  </a:lnTo>
                  <a:lnTo>
                    <a:pt x="464" y="1472"/>
                  </a:lnTo>
                  <a:lnTo>
                    <a:pt x="502" y="1483"/>
                  </a:lnTo>
                  <a:lnTo>
                    <a:pt x="540" y="1491"/>
                  </a:lnTo>
                  <a:lnTo>
                    <a:pt x="580" y="1494"/>
                  </a:lnTo>
                  <a:lnTo>
                    <a:pt x="621" y="1491"/>
                  </a:lnTo>
                  <a:lnTo>
                    <a:pt x="659" y="1484"/>
                  </a:lnTo>
                  <a:lnTo>
                    <a:pt x="697" y="1472"/>
                  </a:lnTo>
                  <a:lnTo>
                    <a:pt x="729" y="1460"/>
                  </a:lnTo>
                  <a:lnTo>
                    <a:pt x="760" y="1443"/>
                  </a:lnTo>
                  <a:lnTo>
                    <a:pt x="789" y="1423"/>
                  </a:lnTo>
                  <a:lnTo>
                    <a:pt x="789" y="1423"/>
                  </a:lnTo>
                  <a:lnTo>
                    <a:pt x="791" y="1422"/>
                  </a:lnTo>
                  <a:lnTo>
                    <a:pt x="817" y="1401"/>
                  </a:lnTo>
                  <a:lnTo>
                    <a:pt x="840" y="1376"/>
                  </a:lnTo>
                  <a:lnTo>
                    <a:pt x="862" y="1350"/>
                  </a:lnTo>
                  <a:lnTo>
                    <a:pt x="864" y="1348"/>
                  </a:lnTo>
                  <a:lnTo>
                    <a:pt x="881" y="1322"/>
                  </a:lnTo>
                  <a:lnTo>
                    <a:pt x="895" y="1293"/>
                  </a:lnTo>
                  <a:lnTo>
                    <a:pt x="907" y="1263"/>
                  </a:lnTo>
                  <a:lnTo>
                    <a:pt x="910" y="1255"/>
                  </a:lnTo>
                  <a:lnTo>
                    <a:pt x="913" y="1246"/>
                  </a:lnTo>
                  <a:lnTo>
                    <a:pt x="921" y="1214"/>
                  </a:lnTo>
                  <a:lnTo>
                    <a:pt x="927" y="1182"/>
                  </a:lnTo>
                  <a:lnTo>
                    <a:pt x="928" y="1149"/>
                  </a:lnTo>
                  <a:lnTo>
                    <a:pt x="927" y="1115"/>
                  </a:lnTo>
                  <a:lnTo>
                    <a:pt x="921" y="1083"/>
                  </a:lnTo>
                  <a:lnTo>
                    <a:pt x="914" y="1053"/>
                  </a:lnTo>
                  <a:lnTo>
                    <a:pt x="910" y="1043"/>
                  </a:lnTo>
                  <a:lnTo>
                    <a:pt x="908" y="1034"/>
                  </a:lnTo>
                  <a:lnTo>
                    <a:pt x="895" y="1005"/>
                  </a:lnTo>
                  <a:lnTo>
                    <a:pt x="881" y="976"/>
                  </a:lnTo>
                  <a:lnTo>
                    <a:pt x="864" y="949"/>
                  </a:lnTo>
                  <a:lnTo>
                    <a:pt x="863" y="948"/>
                  </a:lnTo>
                  <a:lnTo>
                    <a:pt x="862" y="947"/>
                  </a:lnTo>
                  <a:lnTo>
                    <a:pt x="840" y="921"/>
                  </a:lnTo>
                  <a:lnTo>
                    <a:pt x="817" y="898"/>
                  </a:lnTo>
                  <a:lnTo>
                    <a:pt x="791" y="875"/>
                  </a:lnTo>
                  <a:lnTo>
                    <a:pt x="789" y="875"/>
                  </a:lnTo>
                  <a:lnTo>
                    <a:pt x="789" y="874"/>
                  </a:lnTo>
                  <a:lnTo>
                    <a:pt x="760" y="855"/>
                  </a:lnTo>
                  <a:lnTo>
                    <a:pt x="729" y="839"/>
                  </a:lnTo>
                  <a:lnTo>
                    <a:pt x="697" y="825"/>
                  </a:lnTo>
                  <a:lnTo>
                    <a:pt x="659" y="814"/>
                  </a:lnTo>
                  <a:lnTo>
                    <a:pt x="621" y="807"/>
                  </a:lnTo>
                  <a:lnTo>
                    <a:pt x="580" y="805"/>
                  </a:lnTo>
                  <a:close/>
                  <a:moveTo>
                    <a:pt x="580" y="230"/>
                  </a:moveTo>
                  <a:lnTo>
                    <a:pt x="554" y="232"/>
                  </a:lnTo>
                  <a:lnTo>
                    <a:pt x="529" y="242"/>
                  </a:lnTo>
                  <a:lnTo>
                    <a:pt x="508" y="255"/>
                  </a:lnTo>
                  <a:lnTo>
                    <a:pt x="490" y="272"/>
                  </a:lnTo>
                  <a:lnTo>
                    <a:pt x="476" y="293"/>
                  </a:lnTo>
                  <a:lnTo>
                    <a:pt x="468" y="318"/>
                  </a:lnTo>
                  <a:lnTo>
                    <a:pt x="464" y="344"/>
                  </a:lnTo>
                  <a:lnTo>
                    <a:pt x="464" y="585"/>
                  </a:lnTo>
                  <a:lnTo>
                    <a:pt x="521" y="577"/>
                  </a:lnTo>
                  <a:lnTo>
                    <a:pt x="580" y="574"/>
                  </a:lnTo>
                  <a:lnTo>
                    <a:pt x="640" y="577"/>
                  </a:lnTo>
                  <a:lnTo>
                    <a:pt x="697" y="585"/>
                  </a:lnTo>
                  <a:lnTo>
                    <a:pt x="697" y="344"/>
                  </a:lnTo>
                  <a:lnTo>
                    <a:pt x="693" y="318"/>
                  </a:lnTo>
                  <a:lnTo>
                    <a:pt x="685" y="293"/>
                  </a:lnTo>
                  <a:lnTo>
                    <a:pt x="671" y="272"/>
                  </a:lnTo>
                  <a:lnTo>
                    <a:pt x="653" y="255"/>
                  </a:lnTo>
                  <a:lnTo>
                    <a:pt x="631" y="242"/>
                  </a:lnTo>
                  <a:lnTo>
                    <a:pt x="608" y="232"/>
                  </a:lnTo>
                  <a:lnTo>
                    <a:pt x="580" y="230"/>
                  </a:lnTo>
                  <a:close/>
                  <a:moveTo>
                    <a:pt x="580" y="0"/>
                  </a:moveTo>
                  <a:lnTo>
                    <a:pt x="628" y="3"/>
                  </a:lnTo>
                  <a:lnTo>
                    <a:pt x="673" y="11"/>
                  </a:lnTo>
                  <a:lnTo>
                    <a:pt x="716" y="27"/>
                  </a:lnTo>
                  <a:lnTo>
                    <a:pt x="756" y="47"/>
                  </a:lnTo>
                  <a:lnTo>
                    <a:pt x="793" y="71"/>
                  </a:lnTo>
                  <a:lnTo>
                    <a:pt x="826" y="101"/>
                  </a:lnTo>
                  <a:lnTo>
                    <a:pt x="856" y="134"/>
                  </a:lnTo>
                  <a:lnTo>
                    <a:pt x="881" y="170"/>
                  </a:lnTo>
                  <a:lnTo>
                    <a:pt x="901" y="210"/>
                  </a:lnTo>
                  <a:lnTo>
                    <a:pt x="916" y="252"/>
                  </a:lnTo>
                  <a:lnTo>
                    <a:pt x="926" y="297"/>
                  </a:lnTo>
                  <a:lnTo>
                    <a:pt x="928" y="344"/>
                  </a:lnTo>
                  <a:lnTo>
                    <a:pt x="928" y="692"/>
                  </a:lnTo>
                  <a:lnTo>
                    <a:pt x="973" y="728"/>
                  </a:lnTo>
                  <a:lnTo>
                    <a:pt x="1015" y="770"/>
                  </a:lnTo>
                  <a:lnTo>
                    <a:pt x="1052" y="815"/>
                  </a:lnTo>
                  <a:lnTo>
                    <a:pt x="1084" y="864"/>
                  </a:lnTo>
                  <a:lnTo>
                    <a:pt x="1110" y="915"/>
                  </a:lnTo>
                  <a:lnTo>
                    <a:pt x="1132" y="971"/>
                  </a:lnTo>
                  <a:lnTo>
                    <a:pt x="1148" y="1028"/>
                  </a:lnTo>
                  <a:lnTo>
                    <a:pt x="1157" y="1087"/>
                  </a:lnTo>
                  <a:lnTo>
                    <a:pt x="1161" y="1149"/>
                  </a:lnTo>
                  <a:lnTo>
                    <a:pt x="1157" y="1210"/>
                  </a:lnTo>
                  <a:lnTo>
                    <a:pt x="1148" y="1270"/>
                  </a:lnTo>
                  <a:lnTo>
                    <a:pt x="1132" y="1328"/>
                  </a:lnTo>
                  <a:lnTo>
                    <a:pt x="1110" y="1382"/>
                  </a:lnTo>
                  <a:lnTo>
                    <a:pt x="1084" y="1434"/>
                  </a:lnTo>
                  <a:lnTo>
                    <a:pt x="1052" y="1483"/>
                  </a:lnTo>
                  <a:lnTo>
                    <a:pt x="1015" y="1528"/>
                  </a:lnTo>
                  <a:lnTo>
                    <a:pt x="973" y="1569"/>
                  </a:lnTo>
                  <a:lnTo>
                    <a:pt x="928" y="1605"/>
                  </a:lnTo>
                  <a:lnTo>
                    <a:pt x="928" y="3332"/>
                  </a:lnTo>
                  <a:lnTo>
                    <a:pt x="926" y="3379"/>
                  </a:lnTo>
                  <a:lnTo>
                    <a:pt x="916" y="3424"/>
                  </a:lnTo>
                  <a:lnTo>
                    <a:pt x="901" y="3466"/>
                  </a:lnTo>
                  <a:lnTo>
                    <a:pt x="881" y="3506"/>
                  </a:lnTo>
                  <a:lnTo>
                    <a:pt x="856" y="3544"/>
                  </a:lnTo>
                  <a:lnTo>
                    <a:pt x="826" y="3577"/>
                  </a:lnTo>
                  <a:lnTo>
                    <a:pt x="793" y="3606"/>
                  </a:lnTo>
                  <a:lnTo>
                    <a:pt x="756" y="3631"/>
                  </a:lnTo>
                  <a:lnTo>
                    <a:pt x="716" y="3651"/>
                  </a:lnTo>
                  <a:lnTo>
                    <a:pt x="673" y="3666"/>
                  </a:lnTo>
                  <a:lnTo>
                    <a:pt x="628" y="3674"/>
                  </a:lnTo>
                  <a:lnTo>
                    <a:pt x="580" y="3678"/>
                  </a:lnTo>
                  <a:lnTo>
                    <a:pt x="534" y="3674"/>
                  </a:lnTo>
                  <a:lnTo>
                    <a:pt x="488" y="3666"/>
                  </a:lnTo>
                  <a:lnTo>
                    <a:pt x="445" y="3651"/>
                  </a:lnTo>
                  <a:lnTo>
                    <a:pt x="405" y="3631"/>
                  </a:lnTo>
                  <a:lnTo>
                    <a:pt x="368" y="3606"/>
                  </a:lnTo>
                  <a:lnTo>
                    <a:pt x="335" y="3577"/>
                  </a:lnTo>
                  <a:lnTo>
                    <a:pt x="305" y="3544"/>
                  </a:lnTo>
                  <a:lnTo>
                    <a:pt x="280" y="3506"/>
                  </a:lnTo>
                  <a:lnTo>
                    <a:pt x="260" y="3466"/>
                  </a:lnTo>
                  <a:lnTo>
                    <a:pt x="244" y="3424"/>
                  </a:lnTo>
                  <a:lnTo>
                    <a:pt x="235" y="3379"/>
                  </a:lnTo>
                  <a:lnTo>
                    <a:pt x="233" y="3332"/>
                  </a:lnTo>
                  <a:lnTo>
                    <a:pt x="233" y="1605"/>
                  </a:lnTo>
                  <a:lnTo>
                    <a:pt x="188" y="1569"/>
                  </a:lnTo>
                  <a:lnTo>
                    <a:pt x="146" y="1528"/>
                  </a:lnTo>
                  <a:lnTo>
                    <a:pt x="110" y="1483"/>
                  </a:lnTo>
                  <a:lnTo>
                    <a:pt x="78" y="1434"/>
                  </a:lnTo>
                  <a:lnTo>
                    <a:pt x="51" y="1382"/>
                  </a:lnTo>
                  <a:lnTo>
                    <a:pt x="30" y="1328"/>
                  </a:lnTo>
                  <a:lnTo>
                    <a:pt x="14" y="1270"/>
                  </a:lnTo>
                  <a:lnTo>
                    <a:pt x="4" y="1210"/>
                  </a:lnTo>
                  <a:lnTo>
                    <a:pt x="0" y="1149"/>
                  </a:lnTo>
                  <a:lnTo>
                    <a:pt x="4" y="1087"/>
                  </a:lnTo>
                  <a:lnTo>
                    <a:pt x="14" y="1028"/>
                  </a:lnTo>
                  <a:lnTo>
                    <a:pt x="30" y="971"/>
                  </a:lnTo>
                  <a:lnTo>
                    <a:pt x="51" y="915"/>
                  </a:lnTo>
                  <a:lnTo>
                    <a:pt x="78" y="864"/>
                  </a:lnTo>
                  <a:lnTo>
                    <a:pt x="110" y="815"/>
                  </a:lnTo>
                  <a:lnTo>
                    <a:pt x="146" y="770"/>
                  </a:lnTo>
                  <a:lnTo>
                    <a:pt x="188" y="728"/>
                  </a:lnTo>
                  <a:lnTo>
                    <a:pt x="233" y="692"/>
                  </a:lnTo>
                  <a:lnTo>
                    <a:pt x="233" y="344"/>
                  </a:lnTo>
                  <a:lnTo>
                    <a:pt x="235" y="297"/>
                  </a:lnTo>
                  <a:lnTo>
                    <a:pt x="244" y="252"/>
                  </a:lnTo>
                  <a:lnTo>
                    <a:pt x="260" y="210"/>
                  </a:lnTo>
                  <a:lnTo>
                    <a:pt x="280" y="170"/>
                  </a:lnTo>
                  <a:lnTo>
                    <a:pt x="305" y="134"/>
                  </a:lnTo>
                  <a:lnTo>
                    <a:pt x="335" y="101"/>
                  </a:lnTo>
                  <a:lnTo>
                    <a:pt x="368" y="71"/>
                  </a:lnTo>
                  <a:lnTo>
                    <a:pt x="405" y="47"/>
                  </a:lnTo>
                  <a:lnTo>
                    <a:pt x="445" y="27"/>
                  </a:lnTo>
                  <a:lnTo>
                    <a:pt x="488" y="11"/>
                  </a:lnTo>
                  <a:lnTo>
                    <a:pt x="534" y="3"/>
                  </a:lnTo>
                  <a:lnTo>
                    <a:pt x="580" y="0"/>
                  </a:lnTo>
                  <a:close/>
                </a:path>
              </a:pathLst>
            </a:custGeom>
            <a:grpFill/>
            <a:ln w="0">
              <a:noFill/>
              <a:prstDash val="solid"/>
              <a:round/>
            </a:ln>
          </p:spPr>
          <p:txBody>
            <a:bodyPr vert="horz" wrap="square" lIns="91428" tIns="45714" rIns="91428" bIns="45714" numCol="1" anchor="t" anchorCtr="0" compatLnSpc="1"/>
            <a:lstStyle/>
            <a:p>
              <a:endParaRPr lang="ru-RU" sz="36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Freeform 173"/>
            <p:cNvSpPr>
              <a:spLocks noEditPoints="1"/>
            </p:cNvSpPr>
            <p:nvPr/>
          </p:nvSpPr>
          <p:spPr bwMode="auto">
            <a:xfrm>
              <a:off x="6604000" y="3287713"/>
              <a:ext cx="614362" cy="1946275"/>
            </a:xfrm>
            <a:custGeom>
              <a:avLst/>
              <a:gdLst>
                <a:gd name="T0" fmla="*/ 476 w 1161"/>
                <a:gd name="T1" fmla="*/ 3383 h 3678"/>
                <a:gd name="T2" fmla="*/ 553 w 1161"/>
                <a:gd name="T3" fmla="*/ 3445 h 3678"/>
                <a:gd name="T4" fmla="*/ 653 w 1161"/>
                <a:gd name="T5" fmla="*/ 3423 h 3678"/>
                <a:gd name="T6" fmla="*/ 697 w 1161"/>
                <a:gd name="T7" fmla="*/ 3332 h 3678"/>
                <a:gd name="T8" fmla="*/ 521 w 1161"/>
                <a:gd name="T9" fmla="*/ 3099 h 3678"/>
                <a:gd name="T10" fmla="*/ 501 w 1161"/>
                <a:gd name="T11" fmla="*/ 2193 h 3678"/>
                <a:gd name="T12" fmla="*/ 372 w 1161"/>
                <a:gd name="T13" fmla="*/ 2254 h 3678"/>
                <a:gd name="T14" fmla="*/ 320 w 1161"/>
                <a:gd name="T15" fmla="*/ 2300 h 3678"/>
                <a:gd name="T16" fmla="*/ 280 w 1161"/>
                <a:gd name="T17" fmla="*/ 2355 h 3678"/>
                <a:gd name="T18" fmla="*/ 247 w 1161"/>
                <a:gd name="T19" fmla="*/ 2432 h 3678"/>
                <a:gd name="T20" fmla="*/ 234 w 1161"/>
                <a:gd name="T21" fmla="*/ 2561 h 3678"/>
                <a:gd name="T22" fmla="*/ 253 w 1161"/>
                <a:gd name="T23" fmla="*/ 2643 h 3678"/>
                <a:gd name="T24" fmla="*/ 298 w 1161"/>
                <a:gd name="T25" fmla="*/ 2729 h 3678"/>
                <a:gd name="T26" fmla="*/ 370 w 1161"/>
                <a:gd name="T27" fmla="*/ 2802 h 3678"/>
                <a:gd name="T28" fmla="*/ 464 w 1161"/>
                <a:gd name="T29" fmla="*/ 2851 h 3678"/>
                <a:gd name="T30" fmla="*/ 620 w 1161"/>
                <a:gd name="T31" fmla="*/ 2870 h 3678"/>
                <a:gd name="T32" fmla="*/ 760 w 1161"/>
                <a:gd name="T33" fmla="*/ 2822 h 3678"/>
                <a:gd name="T34" fmla="*/ 815 w 1161"/>
                <a:gd name="T35" fmla="*/ 2780 h 3678"/>
                <a:gd name="T36" fmla="*/ 880 w 1161"/>
                <a:gd name="T37" fmla="*/ 2701 h 3678"/>
                <a:gd name="T38" fmla="*/ 913 w 1161"/>
                <a:gd name="T39" fmla="*/ 2624 h 3678"/>
                <a:gd name="T40" fmla="*/ 926 w 1161"/>
                <a:gd name="T41" fmla="*/ 2495 h 3678"/>
                <a:gd name="T42" fmla="*/ 907 w 1161"/>
                <a:gd name="T43" fmla="*/ 2413 h 3678"/>
                <a:gd name="T44" fmla="*/ 861 w 1161"/>
                <a:gd name="T45" fmla="*/ 2327 h 3678"/>
                <a:gd name="T46" fmla="*/ 789 w 1161"/>
                <a:gd name="T47" fmla="*/ 2254 h 3678"/>
                <a:gd name="T48" fmla="*/ 697 w 1161"/>
                <a:gd name="T49" fmla="*/ 2205 h 3678"/>
                <a:gd name="T50" fmla="*/ 580 w 1161"/>
                <a:gd name="T51" fmla="*/ 230 h 3678"/>
                <a:gd name="T52" fmla="*/ 489 w 1161"/>
                <a:gd name="T53" fmla="*/ 272 h 3678"/>
                <a:gd name="T54" fmla="*/ 464 w 1161"/>
                <a:gd name="T55" fmla="*/ 1965 h 3678"/>
                <a:gd name="T56" fmla="*/ 697 w 1161"/>
                <a:gd name="T57" fmla="*/ 1965 h 3678"/>
                <a:gd name="T58" fmla="*/ 671 w 1161"/>
                <a:gd name="T59" fmla="*/ 272 h 3678"/>
                <a:gd name="T60" fmla="*/ 580 w 1161"/>
                <a:gd name="T61" fmla="*/ 230 h 3678"/>
                <a:gd name="T62" fmla="*/ 716 w 1161"/>
                <a:gd name="T63" fmla="*/ 27 h 3678"/>
                <a:gd name="T64" fmla="*/ 856 w 1161"/>
                <a:gd name="T65" fmla="*/ 134 h 3678"/>
                <a:gd name="T66" fmla="*/ 925 w 1161"/>
                <a:gd name="T67" fmla="*/ 297 h 3678"/>
                <a:gd name="T68" fmla="*/ 1014 w 1161"/>
                <a:gd name="T69" fmla="*/ 2150 h 3678"/>
                <a:gd name="T70" fmla="*/ 1131 w 1161"/>
                <a:gd name="T71" fmla="*/ 2349 h 3678"/>
                <a:gd name="T72" fmla="*/ 1157 w 1161"/>
                <a:gd name="T73" fmla="*/ 2590 h 3678"/>
                <a:gd name="T74" fmla="*/ 1083 w 1161"/>
                <a:gd name="T75" fmla="*/ 2814 h 3678"/>
                <a:gd name="T76" fmla="*/ 928 w 1161"/>
                <a:gd name="T77" fmla="*/ 2985 h 3678"/>
                <a:gd name="T78" fmla="*/ 901 w 1161"/>
                <a:gd name="T79" fmla="*/ 3466 h 3678"/>
                <a:gd name="T80" fmla="*/ 793 w 1161"/>
                <a:gd name="T81" fmla="*/ 3606 h 3678"/>
                <a:gd name="T82" fmla="*/ 627 w 1161"/>
                <a:gd name="T83" fmla="*/ 3674 h 3678"/>
                <a:gd name="T84" fmla="*/ 445 w 1161"/>
                <a:gd name="T85" fmla="*/ 3651 h 3678"/>
                <a:gd name="T86" fmla="*/ 304 w 1161"/>
                <a:gd name="T87" fmla="*/ 3544 h 3678"/>
                <a:gd name="T88" fmla="*/ 235 w 1161"/>
                <a:gd name="T89" fmla="*/ 3379 h 3678"/>
                <a:gd name="T90" fmla="*/ 146 w 1161"/>
                <a:gd name="T91" fmla="*/ 2906 h 3678"/>
                <a:gd name="T92" fmla="*/ 28 w 1161"/>
                <a:gd name="T93" fmla="*/ 2707 h 3678"/>
                <a:gd name="T94" fmla="*/ 4 w 1161"/>
                <a:gd name="T95" fmla="*/ 2467 h 3678"/>
                <a:gd name="T96" fmla="*/ 77 w 1161"/>
                <a:gd name="T97" fmla="*/ 2244 h 3678"/>
                <a:gd name="T98" fmla="*/ 231 w 1161"/>
                <a:gd name="T99" fmla="*/ 2071 h 3678"/>
                <a:gd name="T100" fmla="*/ 259 w 1161"/>
                <a:gd name="T101" fmla="*/ 210 h 3678"/>
                <a:gd name="T102" fmla="*/ 367 w 1161"/>
                <a:gd name="T103" fmla="*/ 71 h 3678"/>
                <a:gd name="T104" fmla="*/ 533 w 1161"/>
                <a:gd name="T105" fmla="*/ 3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61" h="3678">
                  <a:moveTo>
                    <a:pt x="464" y="3091"/>
                  </a:moveTo>
                  <a:lnTo>
                    <a:pt x="464" y="3332"/>
                  </a:lnTo>
                  <a:lnTo>
                    <a:pt x="466" y="3359"/>
                  </a:lnTo>
                  <a:lnTo>
                    <a:pt x="476" y="3383"/>
                  </a:lnTo>
                  <a:lnTo>
                    <a:pt x="489" y="3405"/>
                  </a:lnTo>
                  <a:lnTo>
                    <a:pt x="507" y="3423"/>
                  </a:lnTo>
                  <a:lnTo>
                    <a:pt x="529" y="3435"/>
                  </a:lnTo>
                  <a:lnTo>
                    <a:pt x="553" y="3445"/>
                  </a:lnTo>
                  <a:lnTo>
                    <a:pt x="580" y="3447"/>
                  </a:lnTo>
                  <a:lnTo>
                    <a:pt x="607" y="3445"/>
                  </a:lnTo>
                  <a:lnTo>
                    <a:pt x="631" y="3435"/>
                  </a:lnTo>
                  <a:lnTo>
                    <a:pt x="653" y="3423"/>
                  </a:lnTo>
                  <a:lnTo>
                    <a:pt x="671" y="3405"/>
                  </a:lnTo>
                  <a:lnTo>
                    <a:pt x="685" y="3383"/>
                  </a:lnTo>
                  <a:lnTo>
                    <a:pt x="693" y="3359"/>
                  </a:lnTo>
                  <a:lnTo>
                    <a:pt x="697" y="3332"/>
                  </a:lnTo>
                  <a:lnTo>
                    <a:pt x="697" y="3091"/>
                  </a:lnTo>
                  <a:lnTo>
                    <a:pt x="639" y="3099"/>
                  </a:lnTo>
                  <a:lnTo>
                    <a:pt x="580" y="3103"/>
                  </a:lnTo>
                  <a:lnTo>
                    <a:pt x="521" y="3099"/>
                  </a:lnTo>
                  <a:lnTo>
                    <a:pt x="464" y="3091"/>
                  </a:lnTo>
                  <a:close/>
                  <a:moveTo>
                    <a:pt x="580" y="2184"/>
                  </a:moveTo>
                  <a:lnTo>
                    <a:pt x="540" y="2186"/>
                  </a:lnTo>
                  <a:lnTo>
                    <a:pt x="501" y="2193"/>
                  </a:lnTo>
                  <a:lnTo>
                    <a:pt x="464" y="2205"/>
                  </a:lnTo>
                  <a:lnTo>
                    <a:pt x="431" y="2218"/>
                  </a:lnTo>
                  <a:lnTo>
                    <a:pt x="400" y="2234"/>
                  </a:lnTo>
                  <a:lnTo>
                    <a:pt x="372" y="2254"/>
                  </a:lnTo>
                  <a:lnTo>
                    <a:pt x="370" y="2254"/>
                  </a:lnTo>
                  <a:lnTo>
                    <a:pt x="370" y="2254"/>
                  </a:lnTo>
                  <a:lnTo>
                    <a:pt x="344" y="2276"/>
                  </a:lnTo>
                  <a:lnTo>
                    <a:pt x="320" y="2300"/>
                  </a:lnTo>
                  <a:lnTo>
                    <a:pt x="298" y="2327"/>
                  </a:lnTo>
                  <a:lnTo>
                    <a:pt x="298" y="2327"/>
                  </a:lnTo>
                  <a:lnTo>
                    <a:pt x="297" y="2328"/>
                  </a:lnTo>
                  <a:lnTo>
                    <a:pt x="280" y="2355"/>
                  </a:lnTo>
                  <a:lnTo>
                    <a:pt x="266" y="2383"/>
                  </a:lnTo>
                  <a:lnTo>
                    <a:pt x="253" y="2413"/>
                  </a:lnTo>
                  <a:lnTo>
                    <a:pt x="250" y="2422"/>
                  </a:lnTo>
                  <a:lnTo>
                    <a:pt x="247" y="2432"/>
                  </a:lnTo>
                  <a:lnTo>
                    <a:pt x="240" y="2462"/>
                  </a:lnTo>
                  <a:lnTo>
                    <a:pt x="234" y="2495"/>
                  </a:lnTo>
                  <a:lnTo>
                    <a:pt x="231" y="2528"/>
                  </a:lnTo>
                  <a:lnTo>
                    <a:pt x="234" y="2561"/>
                  </a:lnTo>
                  <a:lnTo>
                    <a:pt x="240" y="2594"/>
                  </a:lnTo>
                  <a:lnTo>
                    <a:pt x="247" y="2624"/>
                  </a:lnTo>
                  <a:lnTo>
                    <a:pt x="250" y="2634"/>
                  </a:lnTo>
                  <a:lnTo>
                    <a:pt x="253" y="2643"/>
                  </a:lnTo>
                  <a:lnTo>
                    <a:pt x="265" y="2673"/>
                  </a:lnTo>
                  <a:lnTo>
                    <a:pt x="279" y="2701"/>
                  </a:lnTo>
                  <a:lnTo>
                    <a:pt x="297" y="2728"/>
                  </a:lnTo>
                  <a:lnTo>
                    <a:pt x="298" y="2729"/>
                  </a:lnTo>
                  <a:lnTo>
                    <a:pt x="319" y="2756"/>
                  </a:lnTo>
                  <a:lnTo>
                    <a:pt x="344" y="2780"/>
                  </a:lnTo>
                  <a:lnTo>
                    <a:pt x="370" y="2801"/>
                  </a:lnTo>
                  <a:lnTo>
                    <a:pt x="370" y="2802"/>
                  </a:lnTo>
                  <a:lnTo>
                    <a:pt x="370" y="2802"/>
                  </a:lnTo>
                  <a:lnTo>
                    <a:pt x="400" y="2822"/>
                  </a:lnTo>
                  <a:lnTo>
                    <a:pt x="431" y="2838"/>
                  </a:lnTo>
                  <a:lnTo>
                    <a:pt x="464" y="2851"/>
                  </a:lnTo>
                  <a:lnTo>
                    <a:pt x="501" y="2863"/>
                  </a:lnTo>
                  <a:lnTo>
                    <a:pt x="540" y="2870"/>
                  </a:lnTo>
                  <a:lnTo>
                    <a:pt x="580" y="2872"/>
                  </a:lnTo>
                  <a:lnTo>
                    <a:pt x="620" y="2870"/>
                  </a:lnTo>
                  <a:lnTo>
                    <a:pt x="659" y="2863"/>
                  </a:lnTo>
                  <a:lnTo>
                    <a:pt x="696" y="2851"/>
                  </a:lnTo>
                  <a:lnTo>
                    <a:pt x="729" y="2838"/>
                  </a:lnTo>
                  <a:lnTo>
                    <a:pt x="760" y="2822"/>
                  </a:lnTo>
                  <a:lnTo>
                    <a:pt x="788" y="2802"/>
                  </a:lnTo>
                  <a:lnTo>
                    <a:pt x="789" y="2802"/>
                  </a:lnTo>
                  <a:lnTo>
                    <a:pt x="789" y="2801"/>
                  </a:lnTo>
                  <a:lnTo>
                    <a:pt x="815" y="2780"/>
                  </a:lnTo>
                  <a:lnTo>
                    <a:pt x="839" y="2756"/>
                  </a:lnTo>
                  <a:lnTo>
                    <a:pt x="861" y="2729"/>
                  </a:lnTo>
                  <a:lnTo>
                    <a:pt x="863" y="2728"/>
                  </a:lnTo>
                  <a:lnTo>
                    <a:pt x="880" y="2701"/>
                  </a:lnTo>
                  <a:lnTo>
                    <a:pt x="895" y="2673"/>
                  </a:lnTo>
                  <a:lnTo>
                    <a:pt x="907" y="2643"/>
                  </a:lnTo>
                  <a:lnTo>
                    <a:pt x="909" y="2634"/>
                  </a:lnTo>
                  <a:lnTo>
                    <a:pt x="913" y="2624"/>
                  </a:lnTo>
                  <a:lnTo>
                    <a:pt x="921" y="2594"/>
                  </a:lnTo>
                  <a:lnTo>
                    <a:pt x="926" y="2561"/>
                  </a:lnTo>
                  <a:lnTo>
                    <a:pt x="928" y="2528"/>
                  </a:lnTo>
                  <a:lnTo>
                    <a:pt x="926" y="2495"/>
                  </a:lnTo>
                  <a:lnTo>
                    <a:pt x="921" y="2462"/>
                  </a:lnTo>
                  <a:lnTo>
                    <a:pt x="913" y="2432"/>
                  </a:lnTo>
                  <a:lnTo>
                    <a:pt x="909" y="2422"/>
                  </a:lnTo>
                  <a:lnTo>
                    <a:pt x="907" y="2413"/>
                  </a:lnTo>
                  <a:lnTo>
                    <a:pt x="895" y="2383"/>
                  </a:lnTo>
                  <a:lnTo>
                    <a:pt x="880" y="2355"/>
                  </a:lnTo>
                  <a:lnTo>
                    <a:pt x="863" y="2328"/>
                  </a:lnTo>
                  <a:lnTo>
                    <a:pt x="861" y="2327"/>
                  </a:lnTo>
                  <a:lnTo>
                    <a:pt x="840" y="2301"/>
                  </a:lnTo>
                  <a:lnTo>
                    <a:pt x="815" y="2276"/>
                  </a:lnTo>
                  <a:lnTo>
                    <a:pt x="789" y="2255"/>
                  </a:lnTo>
                  <a:lnTo>
                    <a:pt x="789" y="2254"/>
                  </a:lnTo>
                  <a:lnTo>
                    <a:pt x="788" y="2254"/>
                  </a:lnTo>
                  <a:lnTo>
                    <a:pt x="760" y="2234"/>
                  </a:lnTo>
                  <a:lnTo>
                    <a:pt x="729" y="2218"/>
                  </a:lnTo>
                  <a:lnTo>
                    <a:pt x="697" y="2205"/>
                  </a:lnTo>
                  <a:lnTo>
                    <a:pt x="659" y="2193"/>
                  </a:lnTo>
                  <a:lnTo>
                    <a:pt x="620" y="2186"/>
                  </a:lnTo>
                  <a:lnTo>
                    <a:pt x="580" y="2184"/>
                  </a:lnTo>
                  <a:close/>
                  <a:moveTo>
                    <a:pt x="580" y="230"/>
                  </a:moveTo>
                  <a:lnTo>
                    <a:pt x="553" y="232"/>
                  </a:lnTo>
                  <a:lnTo>
                    <a:pt x="529" y="242"/>
                  </a:lnTo>
                  <a:lnTo>
                    <a:pt x="507" y="255"/>
                  </a:lnTo>
                  <a:lnTo>
                    <a:pt x="489" y="272"/>
                  </a:lnTo>
                  <a:lnTo>
                    <a:pt x="476" y="293"/>
                  </a:lnTo>
                  <a:lnTo>
                    <a:pt x="466" y="318"/>
                  </a:lnTo>
                  <a:lnTo>
                    <a:pt x="464" y="344"/>
                  </a:lnTo>
                  <a:lnTo>
                    <a:pt x="464" y="1965"/>
                  </a:lnTo>
                  <a:lnTo>
                    <a:pt x="521" y="1957"/>
                  </a:lnTo>
                  <a:lnTo>
                    <a:pt x="580" y="1953"/>
                  </a:lnTo>
                  <a:lnTo>
                    <a:pt x="639" y="1957"/>
                  </a:lnTo>
                  <a:lnTo>
                    <a:pt x="697" y="1965"/>
                  </a:lnTo>
                  <a:lnTo>
                    <a:pt x="697" y="344"/>
                  </a:lnTo>
                  <a:lnTo>
                    <a:pt x="693" y="318"/>
                  </a:lnTo>
                  <a:lnTo>
                    <a:pt x="685" y="293"/>
                  </a:lnTo>
                  <a:lnTo>
                    <a:pt x="671" y="272"/>
                  </a:lnTo>
                  <a:lnTo>
                    <a:pt x="653" y="255"/>
                  </a:lnTo>
                  <a:lnTo>
                    <a:pt x="631" y="242"/>
                  </a:lnTo>
                  <a:lnTo>
                    <a:pt x="607" y="232"/>
                  </a:lnTo>
                  <a:lnTo>
                    <a:pt x="580" y="230"/>
                  </a:lnTo>
                  <a:close/>
                  <a:moveTo>
                    <a:pt x="580" y="0"/>
                  </a:moveTo>
                  <a:lnTo>
                    <a:pt x="627" y="3"/>
                  </a:lnTo>
                  <a:lnTo>
                    <a:pt x="673" y="11"/>
                  </a:lnTo>
                  <a:lnTo>
                    <a:pt x="716" y="27"/>
                  </a:lnTo>
                  <a:lnTo>
                    <a:pt x="756" y="47"/>
                  </a:lnTo>
                  <a:lnTo>
                    <a:pt x="793" y="71"/>
                  </a:lnTo>
                  <a:lnTo>
                    <a:pt x="826" y="101"/>
                  </a:lnTo>
                  <a:lnTo>
                    <a:pt x="856" y="134"/>
                  </a:lnTo>
                  <a:lnTo>
                    <a:pt x="881" y="170"/>
                  </a:lnTo>
                  <a:lnTo>
                    <a:pt x="901" y="210"/>
                  </a:lnTo>
                  <a:lnTo>
                    <a:pt x="915" y="252"/>
                  </a:lnTo>
                  <a:lnTo>
                    <a:pt x="925" y="297"/>
                  </a:lnTo>
                  <a:lnTo>
                    <a:pt x="928" y="344"/>
                  </a:lnTo>
                  <a:lnTo>
                    <a:pt x="928" y="2071"/>
                  </a:lnTo>
                  <a:lnTo>
                    <a:pt x="973" y="2108"/>
                  </a:lnTo>
                  <a:lnTo>
                    <a:pt x="1014" y="2150"/>
                  </a:lnTo>
                  <a:lnTo>
                    <a:pt x="1050" y="2194"/>
                  </a:lnTo>
                  <a:lnTo>
                    <a:pt x="1083" y="2244"/>
                  </a:lnTo>
                  <a:lnTo>
                    <a:pt x="1110" y="2295"/>
                  </a:lnTo>
                  <a:lnTo>
                    <a:pt x="1131" y="2349"/>
                  </a:lnTo>
                  <a:lnTo>
                    <a:pt x="1147" y="2407"/>
                  </a:lnTo>
                  <a:lnTo>
                    <a:pt x="1157" y="2467"/>
                  </a:lnTo>
                  <a:lnTo>
                    <a:pt x="1161" y="2528"/>
                  </a:lnTo>
                  <a:lnTo>
                    <a:pt x="1157" y="2590"/>
                  </a:lnTo>
                  <a:lnTo>
                    <a:pt x="1147" y="2649"/>
                  </a:lnTo>
                  <a:lnTo>
                    <a:pt x="1131" y="2707"/>
                  </a:lnTo>
                  <a:lnTo>
                    <a:pt x="1110" y="2761"/>
                  </a:lnTo>
                  <a:lnTo>
                    <a:pt x="1083" y="2814"/>
                  </a:lnTo>
                  <a:lnTo>
                    <a:pt x="1050" y="2862"/>
                  </a:lnTo>
                  <a:lnTo>
                    <a:pt x="1014" y="2906"/>
                  </a:lnTo>
                  <a:lnTo>
                    <a:pt x="973" y="2948"/>
                  </a:lnTo>
                  <a:lnTo>
                    <a:pt x="928" y="2985"/>
                  </a:lnTo>
                  <a:lnTo>
                    <a:pt x="928" y="3332"/>
                  </a:lnTo>
                  <a:lnTo>
                    <a:pt x="925" y="3379"/>
                  </a:lnTo>
                  <a:lnTo>
                    <a:pt x="915" y="3424"/>
                  </a:lnTo>
                  <a:lnTo>
                    <a:pt x="901" y="3466"/>
                  </a:lnTo>
                  <a:lnTo>
                    <a:pt x="881" y="3506"/>
                  </a:lnTo>
                  <a:lnTo>
                    <a:pt x="856" y="3544"/>
                  </a:lnTo>
                  <a:lnTo>
                    <a:pt x="826" y="3577"/>
                  </a:lnTo>
                  <a:lnTo>
                    <a:pt x="793" y="3606"/>
                  </a:lnTo>
                  <a:lnTo>
                    <a:pt x="756" y="3631"/>
                  </a:lnTo>
                  <a:lnTo>
                    <a:pt x="716" y="3651"/>
                  </a:lnTo>
                  <a:lnTo>
                    <a:pt x="673" y="3666"/>
                  </a:lnTo>
                  <a:lnTo>
                    <a:pt x="627" y="3674"/>
                  </a:lnTo>
                  <a:lnTo>
                    <a:pt x="580" y="3678"/>
                  </a:lnTo>
                  <a:lnTo>
                    <a:pt x="533" y="3674"/>
                  </a:lnTo>
                  <a:lnTo>
                    <a:pt x="488" y="3666"/>
                  </a:lnTo>
                  <a:lnTo>
                    <a:pt x="445" y="3651"/>
                  </a:lnTo>
                  <a:lnTo>
                    <a:pt x="405" y="3631"/>
                  </a:lnTo>
                  <a:lnTo>
                    <a:pt x="367" y="3606"/>
                  </a:lnTo>
                  <a:lnTo>
                    <a:pt x="334" y="3577"/>
                  </a:lnTo>
                  <a:lnTo>
                    <a:pt x="304" y="3544"/>
                  </a:lnTo>
                  <a:lnTo>
                    <a:pt x="279" y="3506"/>
                  </a:lnTo>
                  <a:lnTo>
                    <a:pt x="259" y="3466"/>
                  </a:lnTo>
                  <a:lnTo>
                    <a:pt x="243" y="3424"/>
                  </a:lnTo>
                  <a:lnTo>
                    <a:pt x="235" y="3379"/>
                  </a:lnTo>
                  <a:lnTo>
                    <a:pt x="231" y="3332"/>
                  </a:lnTo>
                  <a:lnTo>
                    <a:pt x="231" y="2985"/>
                  </a:lnTo>
                  <a:lnTo>
                    <a:pt x="186" y="2948"/>
                  </a:lnTo>
                  <a:lnTo>
                    <a:pt x="146" y="2906"/>
                  </a:lnTo>
                  <a:lnTo>
                    <a:pt x="109" y="2862"/>
                  </a:lnTo>
                  <a:lnTo>
                    <a:pt x="77" y="2814"/>
                  </a:lnTo>
                  <a:lnTo>
                    <a:pt x="50" y="2761"/>
                  </a:lnTo>
                  <a:lnTo>
                    <a:pt x="28" y="2707"/>
                  </a:lnTo>
                  <a:lnTo>
                    <a:pt x="13" y="2649"/>
                  </a:lnTo>
                  <a:lnTo>
                    <a:pt x="4" y="2590"/>
                  </a:lnTo>
                  <a:lnTo>
                    <a:pt x="0" y="2528"/>
                  </a:lnTo>
                  <a:lnTo>
                    <a:pt x="4" y="2467"/>
                  </a:lnTo>
                  <a:lnTo>
                    <a:pt x="13" y="2407"/>
                  </a:lnTo>
                  <a:lnTo>
                    <a:pt x="28" y="2349"/>
                  </a:lnTo>
                  <a:lnTo>
                    <a:pt x="50" y="2295"/>
                  </a:lnTo>
                  <a:lnTo>
                    <a:pt x="77" y="2244"/>
                  </a:lnTo>
                  <a:lnTo>
                    <a:pt x="109" y="2194"/>
                  </a:lnTo>
                  <a:lnTo>
                    <a:pt x="146" y="2150"/>
                  </a:lnTo>
                  <a:lnTo>
                    <a:pt x="186" y="2108"/>
                  </a:lnTo>
                  <a:lnTo>
                    <a:pt x="231" y="2071"/>
                  </a:lnTo>
                  <a:lnTo>
                    <a:pt x="231" y="344"/>
                  </a:lnTo>
                  <a:lnTo>
                    <a:pt x="235" y="297"/>
                  </a:lnTo>
                  <a:lnTo>
                    <a:pt x="243" y="252"/>
                  </a:lnTo>
                  <a:lnTo>
                    <a:pt x="259" y="210"/>
                  </a:lnTo>
                  <a:lnTo>
                    <a:pt x="279" y="170"/>
                  </a:lnTo>
                  <a:lnTo>
                    <a:pt x="304" y="134"/>
                  </a:lnTo>
                  <a:lnTo>
                    <a:pt x="334" y="101"/>
                  </a:lnTo>
                  <a:lnTo>
                    <a:pt x="367" y="71"/>
                  </a:lnTo>
                  <a:lnTo>
                    <a:pt x="405" y="47"/>
                  </a:lnTo>
                  <a:lnTo>
                    <a:pt x="445" y="27"/>
                  </a:lnTo>
                  <a:lnTo>
                    <a:pt x="488" y="11"/>
                  </a:lnTo>
                  <a:lnTo>
                    <a:pt x="533" y="3"/>
                  </a:lnTo>
                  <a:lnTo>
                    <a:pt x="580" y="0"/>
                  </a:lnTo>
                  <a:close/>
                </a:path>
              </a:pathLst>
            </a:custGeom>
            <a:grpFill/>
            <a:ln w="0">
              <a:noFill/>
              <a:prstDash val="solid"/>
              <a:round/>
            </a:ln>
          </p:spPr>
          <p:txBody>
            <a:bodyPr vert="horz" wrap="square" lIns="91428" tIns="45714" rIns="91428" bIns="45714" numCol="1" anchor="t" anchorCtr="0" compatLnSpc="1"/>
            <a:lstStyle/>
            <a:p>
              <a:endParaRPr lang="ru-RU" sz="3600">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3" name="Freeform 166"/>
          <p:cNvSpPr>
            <a:spLocks noEditPoints="1"/>
          </p:cNvSpPr>
          <p:nvPr/>
        </p:nvSpPr>
        <p:spPr bwMode="auto">
          <a:xfrm>
            <a:off x="4349845" y="2364724"/>
            <a:ext cx="417192" cy="412992"/>
          </a:xfrm>
          <a:custGeom>
            <a:avLst/>
            <a:gdLst>
              <a:gd name="T0" fmla="*/ 2242 w 4469"/>
              <a:gd name="T1" fmla="*/ 3606 h 4426"/>
              <a:gd name="T2" fmla="*/ 2300 w 4469"/>
              <a:gd name="T3" fmla="*/ 3614 h 4426"/>
              <a:gd name="T4" fmla="*/ 3522 w 4469"/>
              <a:gd name="T5" fmla="*/ 4095 h 4426"/>
              <a:gd name="T6" fmla="*/ 3675 w 4469"/>
              <a:gd name="T7" fmla="*/ 737 h 4426"/>
              <a:gd name="T8" fmla="*/ 1283 w 4469"/>
              <a:gd name="T9" fmla="*/ 3210 h 4426"/>
              <a:gd name="T10" fmla="*/ 1320 w 4469"/>
              <a:gd name="T11" fmla="*/ 3231 h 4426"/>
              <a:gd name="T12" fmla="*/ 4068 w 4469"/>
              <a:gd name="T13" fmla="*/ 522 h 4426"/>
              <a:gd name="T14" fmla="*/ 1422 w 4469"/>
              <a:gd name="T15" fmla="*/ 3327 h 4426"/>
              <a:gd name="T16" fmla="*/ 1812 w 4469"/>
              <a:gd name="T17" fmla="*/ 4003 h 4426"/>
              <a:gd name="T18" fmla="*/ 4329 w 4469"/>
              <a:gd name="T19" fmla="*/ 0 h 4426"/>
              <a:gd name="T20" fmla="*/ 4356 w 4469"/>
              <a:gd name="T21" fmla="*/ 3 h 4426"/>
              <a:gd name="T22" fmla="*/ 4405 w 4469"/>
              <a:gd name="T23" fmla="*/ 23 h 4426"/>
              <a:gd name="T24" fmla="*/ 4449 w 4469"/>
              <a:gd name="T25" fmla="*/ 68 h 4426"/>
              <a:gd name="T26" fmla="*/ 4469 w 4469"/>
              <a:gd name="T27" fmla="*/ 129 h 4426"/>
              <a:gd name="T28" fmla="*/ 3769 w 4469"/>
              <a:gd name="T29" fmla="*/ 4310 h 4426"/>
              <a:gd name="T30" fmla="*/ 3745 w 4469"/>
              <a:gd name="T31" fmla="*/ 4367 h 4426"/>
              <a:gd name="T32" fmla="*/ 3699 w 4469"/>
              <a:gd name="T33" fmla="*/ 4408 h 4426"/>
              <a:gd name="T34" fmla="*/ 3655 w 4469"/>
              <a:gd name="T35" fmla="*/ 4424 h 4426"/>
              <a:gd name="T36" fmla="*/ 3605 w 4469"/>
              <a:gd name="T37" fmla="*/ 4424 h 4426"/>
              <a:gd name="T38" fmla="*/ 2224 w 4469"/>
              <a:gd name="T39" fmla="*/ 3880 h 4426"/>
              <a:gd name="T40" fmla="*/ 1917 w 4469"/>
              <a:gd name="T41" fmla="*/ 4381 h 4426"/>
              <a:gd name="T42" fmla="*/ 1870 w 4469"/>
              <a:gd name="T43" fmla="*/ 4415 h 4426"/>
              <a:gd name="T44" fmla="*/ 1814 w 4469"/>
              <a:gd name="T45" fmla="*/ 4426 h 4426"/>
              <a:gd name="T46" fmla="*/ 1784 w 4469"/>
              <a:gd name="T47" fmla="*/ 4422 h 4426"/>
              <a:gd name="T48" fmla="*/ 1732 w 4469"/>
              <a:gd name="T49" fmla="*/ 4400 h 4426"/>
              <a:gd name="T50" fmla="*/ 1694 w 4469"/>
              <a:gd name="T51" fmla="*/ 4357 h 4426"/>
              <a:gd name="T52" fmla="*/ 87 w 4469"/>
              <a:gd name="T53" fmla="*/ 3033 h 4426"/>
              <a:gd name="T54" fmla="*/ 37 w 4469"/>
              <a:gd name="T55" fmla="*/ 2999 h 4426"/>
              <a:gd name="T56" fmla="*/ 6 w 4469"/>
              <a:gd name="T57" fmla="*/ 2948 h 4426"/>
              <a:gd name="T58" fmla="*/ 0 w 4469"/>
              <a:gd name="T59" fmla="*/ 2889 h 4426"/>
              <a:gd name="T60" fmla="*/ 19 w 4469"/>
              <a:gd name="T61" fmla="*/ 2832 h 4426"/>
              <a:gd name="T62" fmla="*/ 61 w 4469"/>
              <a:gd name="T63" fmla="*/ 2790 h 4426"/>
              <a:gd name="T64" fmla="*/ 4276 w 4469"/>
              <a:gd name="T65" fmla="*/ 10 h 4426"/>
              <a:gd name="T66" fmla="*/ 4329 w 4469"/>
              <a:gd name="T67" fmla="*/ 0 h 4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69" h="4426">
                <a:moveTo>
                  <a:pt x="4079" y="787"/>
                </a:moveTo>
                <a:lnTo>
                  <a:pt x="2242" y="3606"/>
                </a:lnTo>
                <a:lnTo>
                  <a:pt x="2270" y="3609"/>
                </a:lnTo>
                <a:lnTo>
                  <a:pt x="2300" y="3614"/>
                </a:lnTo>
                <a:lnTo>
                  <a:pt x="2329" y="3623"/>
                </a:lnTo>
                <a:lnTo>
                  <a:pt x="3522" y="4095"/>
                </a:lnTo>
                <a:lnTo>
                  <a:pt x="4079" y="787"/>
                </a:lnTo>
                <a:close/>
                <a:moveTo>
                  <a:pt x="3675" y="737"/>
                </a:moveTo>
                <a:lnTo>
                  <a:pt x="437" y="2873"/>
                </a:lnTo>
                <a:lnTo>
                  <a:pt x="1283" y="3210"/>
                </a:lnTo>
                <a:lnTo>
                  <a:pt x="1302" y="3220"/>
                </a:lnTo>
                <a:lnTo>
                  <a:pt x="1320" y="3231"/>
                </a:lnTo>
                <a:lnTo>
                  <a:pt x="3675" y="737"/>
                </a:lnTo>
                <a:close/>
                <a:moveTo>
                  <a:pt x="4068" y="522"/>
                </a:moveTo>
                <a:lnTo>
                  <a:pt x="1422" y="3327"/>
                </a:lnTo>
                <a:lnTo>
                  <a:pt x="1422" y="3327"/>
                </a:lnTo>
                <a:lnTo>
                  <a:pt x="1422" y="3329"/>
                </a:lnTo>
                <a:lnTo>
                  <a:pt x="1812" y="4003"/>
                </a:lnTo>
                <a:lnTo>
                  <a:pt x="4068" y="522"/>
                </a:lnTo>
                <a:close/>
                <a:moveTo>
                  <a:pt x="4329" y="0"/>
                </a:moveTo>
                <a:lnTo>
                  <a:pt x="4329" y="0"/>
                </a:lnTo>
                <a:lnTo>
                  <a:pt x="4356" y="3"/>
                </a:lnTo>
                <a:lnTo>
                  <a:pt x="4380" y="10"/>
                </a:lnTo>
                <a:lnTo>
                  <a:pt x="4405" y="23"/>
                </a:lnTo>
                <a:lnTo>
                  <a:pt x="4430" y="43"/>
                </a:lnTo>
                <a:lnTo>
                  <a:pt x="4449" y="68"/>
                </a:lnTo>
                <a:lnTo>
                  <a:pt x="4463" y="98"/>
                </a:lnTo>
                <a:lnTo>
                  <a:pt x="4469" y="129"/>
                </a:lnTo>
                <a:lnTo>
                  <a:pt x="4468" y="160"/>
                </a:lnTo>
                <a:lnTo>
                  <a:pt x="3769" y="4310"/>
                </a:lnTo>
                <a:lnTo>
                  <a:pt x="3760" y="4340"/>
                </a:lnTo>
                <a:lnTo>
                  <a:pt x="3745" y="4367"/>
                </a:lnTo>
                <a:lnTo>
                  <a:pt x="3725" y="4390"/>
                </a:lnTo>
                <a:lnTo>
                  <a:pt x="3699" y="4408"/>
                </a:lnTo>
                <a:lnTo>
                  <a:pt x="3677" y="4418"/>
                </a:lnTo>
                <a:lnTo>
                  <a:pt x="3655" y="4424"/>
                </a:lnTo>
                <a:lnTo>
                  <a:pt x="3630" y="4426"/>
                </a:lnTo>
                <a:lnTo>
                  <a:pt x="3605" y="4424"/>
                </a:lnTo>
                <a:lnTo>
                  <a:pt x="3579" y="4417"/>
                </a:lnTo>
                <a:lnTo>
                  <a:pt x="2224" y="3880"/>
                </a:lnTo>
                <a:lnTo>
                  <a:pt x="1934" y="4359"/>
                </a:lnTo>
                <a:lnTo>
                  <a:pt x="1917" y="4381"/>
                </a:lnTo>
                <a:lnTo>
                  <a:pt x="1896" y="4401"/>
                </a:lnTo>
                <a:lnTo>
                  <a:pt x="1870" y="4415"/>
                </a:lnTo>
                <a:lnTo>
                  <a:pt x="1843" y="4424"/>
                </a:lnTo>
                <a:lnTo>
                  <a:pt x="1814" y="4426"/>
                </a:lnTo>
                <a:lnTo>
                  <a:pt x="1813" y="4426"/>
                </a:lnTo>
                <a:lnTo>
                  <a:pt x="1784" y="4422"/>
                </a:lnTo>
                <a:lnTo>
                  <a:pt x="1757" y="4414"/>
                </a:lnTo>
                <a:lnTo>
                  <a:pt x="1732" y="4400"/>
                </a:lnTo>
                <a:lnTo>
                  <a:pt x="1712" y="4380"/>
                </a:lnTo>
                <a:lnTo>
                  <a:pt x="1694" y="4357"/>
                </a:lnTo>
                <a:lnTo>
                  <a:pt x="1180" y="3466"/>
                </a:lnTo>
                <a:lnTo>
                  <a:pt x="87" y="3033"/>
                </a:lnTo>
                <a:lnTo>
                  <a:pt x="60" y="3019"/>
                </a:lnTo>
                <a:lnTo>
                  <a:pt x="37" y="2999"/>
                </a:lnTo>
                <a:lnTo>
                  <a:pt x="19" y="2975"/>
                </a:lnTo>
                <a:lnTo>
                  <a:pt x="6" y="2948"/>
                </a:lnTo>
                <a:lnTo>
                  <a:pt x="0" y="2919"/>
                </a:lnTo>
                <a:lnTo>
                  <a:pt x="0" y="2889"/>
                </a:lnTo>
                <a:lnTo>
                  <a:pt x="6" y="2859"/>
                </a:lnTo>
                <a:lnTo>
                  <a:pt x="19" y="2832"/>
                </a:lnTo>
                <a:lnTo>
                  <a:pt x="37" y="2808"/>
                </a:lnTo>
                <a:lnTo>
                  <a:pt x="61" y="2790"/>
                </a:lnTo>
                <a:lnTo>
                  <a:pt x="4252" y="23"/>
                </a:lnTo>
                <a:lnTo>
                  <a:pt x="4276" y="10"/>
                </a:lnTo>
                <a:lnTo>
                  <a:pt x="4302" y="3"/>
                </a:lnTo>
                <a:lnTo>
                  <a:pt x="4329" y="0"/>
                </a:lnTo>
                <a:close/>
              </a:path>
            </a:pathLst>
          </a:custGeom>
          <a:solidFill>
            <a:schemeClr val="accent1"/>
          </a:solidFill>
          <a:ln w="0">
            <a:noFill/>
            <a:prstDash val="solid"/>
            <a:round/>
          </a:ln>
        </p:spPr>
        <p:txBody>
          <a:bodyPr vert="horz" wrap="square" lIns="91428" tIns="45714" rIns="91428" bIns="45714" numCol="1" anchor="t" anchorCtr="0" compatLnSpc="1"/>
          <a:lstStyle/>
          <a:p>
            <a:endParaRPr lang="ru-RU" sz="36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4" name="Freeform 178"/>
          <p:cNvSpPr>
            <a:spLocks noEditPoints="1"/>
          </p:cNvSpPr>
          <p:nvPr/>
        </p:nvSpPr>
        <p:spPr bwMode="auto">
          <a:xfrm>
            <a:off x="4350832" y="4100903"/>
            <a:ext cx="415296" cy="411429"/>
          </a:xfrm>
          <a:custGeom>
            <a:avLst/>
            <a:gdLst>
              <a:gd name="T0" fmla="*/ 266 w 4189"/>
              <a:gd name="T1" fmla="*/ 3665 h 4150"/>
              <a:gd name="T2" fmla="*/ 296 w 4189"/>
              <a:gd name="T3" fmla="*/ 3804 h 4150"/>
              <a:gd name="T4" fmla="*/ 456 w 4189"/>
              <a:gd name="T5" fmla="*/ 3890 h 4150"/>
              <a:gd name="T6" fmla="*/ 545 w 4189"/>
              <a:gd name="T7" fmla="*/ 3874 h 4150"/>
              <a:gd name="T8" fmla="*/ 992 w 4189"/>
              <a:gd name="T9" fmla="*/ 3519 h 4150"/>
              <a:gd name="T10" fmla="*/ 800 w 4189"/>
              <a:gd name="T11" fmla="*/ 3264 h 4150"/>
              <a:gd name="T12" fmla="*/ 526 w 4189"/>
              <a:gd name="T13" fmla="*/ 3137 h 4150"/>
              <a:gd name="T14" fmla="*/ 866 w 4189"/>
              <a:gd name="T15" fmla="*/ 2341 h 4150"/>
              <a:gd name="T16" fmla="*/ 610 w 4189"/>
              <a:gd name="T17" fmla="*/ 2467 h 4150"/>
              <a:gd name="T18" fmla="*/ 582 w 4189"/>
              <a:gd name="T19" fmla="*/ 3013 h 4150"/>
              <a:gd name="T20" fmla="*/ 890 w 4189"/>
              <a:gd name="T21" fmla="*/ 3169 h 4150"/>
              <a:gd name="T22" fmla="*/ 1106 w 4189"/>
              <a:gd name="T23" fmla="*/ 3453 h 4150"/>
              <a:gd name="T24" fmla="*/ 1645 w 4189"/>
              <a:gd name="T25" fmla="*/ 3588 h 4150"/>
              <a:gd name="T26" fmla="*/ 1793 w 4189"/>
              <a:gd name="T27" fmla="*/ 3406 h 4150"/>
              <a:gd name="T28" fmla="*/ 1833 w 4189"/>
              <a:gd name="T29" fmla="*/ 3090 h 4150"/>
              <a:gd name="T30" fmla="*/ 1719 w 4189"/>
              <a:gd name="T31" fmla="*/ 2764 h 4150"/>
              <a:gd name="T32" fmla="*/ 1461 w 4189"/>
              <a:gd name="T33" fmla="*/ 2487 h 4150"/>
              <a:gd name="T34" fmla="*/ 1132 w 4189"/>
              <a:gd name="T35" fmla="*/ 2344 h 4150"/>
              <a:gd name="T36" fmla="*/ 2036 w 4189"/>
              <a:gd name="T37" fmla="*/ 2828 h 4150"/>
              <a:gd name="T38" fmla="*/ 2098 w 4189"/>
              <a:gd name="T39" fmla="*/ 3182 h 4150"/>
              <a:gd name="T40" fmla="*/ 3153 w 4189"/>
              <a:gd name="T41" fmla="*/ 2121 h 4150"/>
              <a:gd name="T42" fmla="*/ 3271 w 4189"/>
              <a:gd name="T43" fmla="*/ 1840 h 4150"/>
              <a:gd name="T44" fmla="*/ 3240 w 4189"/>
              <a:gd name="T45" fmla="*/ 1519 h 4150"/>
              <a:gd name="T46" fmla="*/ 1663 w 4189"/>
              <a:gd name="T47" fmla="*/ 2314 h 4150"/>
              <a:gd name="T48" fmla="*/ 1898 w 4189"/>
              <a:gd name="T49" fmla="*/ 2568 h 4150"/>
              <a:gd name="T50" fmla="*/ 3069 w 4189"/>
              <a:gd name="T51" fmla="*/ 1214 h 4150"/>
              <a:gd name="T52" fmla="*/ 2802 w 4189"/>
              <a:gd name="T53" fmla="*/ 1001 h 4150"/>
              <a:gd name="T54" fmla="*/ 2220 w 4189"/>
              <a:gd name="T55" fmla="*/ 935 h 4150"/>
              <a:gd name="T56" fmla="*/ 997 w 4189"/>
              <a:gd name="T57" fmla="*/ 2070 h 4150"/>
              <a:gd name="T58" fmla="*/ 2607 w 4189"/>
              <a:gd name="T59" fmla="*/ 926 h 4150"/>
              <a:gd name="T60" fmla="*/ 3008 w 4189"/>
              <a:gd name="T61" fmla="*/ 263 h 4150"/>
              <a:gd name="T62" fmla="*/ 2733 w 4189"/>
              <a:gd name="T63" fmla="*/ 354 h 4150"/>
              <a:gd name="T64" fmla="*/ 2595 w 4189"/>
              <a:gd name="T65" fmla="*/ 658 h 4150"/>
              <a:gd name="T66" fmla="*/ 2995 w 4189"/>
              <a:gd name="T67" fmla="*/ 810 h 4150"/>
              <a:gd name="T68" fmla="*/ 3320 w 4189"/>
              <a:gd name="T69" fmla="*/ 1110 h 4150"/>
              <a:gd name="T70" fmla="*/ 3506 w 4189"/>
              <a:gd name="T71" fmla="*/ 1493 h 4150"/>
              <a:gd name="T72" fmla="*/ 3536 w 4189"/>
              <a:gd name="T73" fmla="*/ 1747 h 4150"/>
              <a:gd name="T74" fmla="*/ 3891 w 4189"/>
              <a:gd name="T75" fmla="*/ 1316 h 4150"/>
              <a:gd name="T76" fmla="*/ 3918 w 4189"/>
              <a:gd name="T77" fmla="*/ 985 h 4150"/>
              <a:gd name="T78" fmla="*/ 3769 w 4189"/>
              <a:gd name="T79" fmla="*/ 641 h 4150"/>
              <a:gd name="T80" fmla="*/ 3482 w 4189"/>
              <a:gd name="T81" fmla="*/ 378 h 4150"/>
              <a:gd name="T82" fmla="*/ 3140 w 4189"/>
              <a:gd name="T83" fmla="*/ 263 h 4150"/>
              <a:gd name="T84" fmla="*/ 3320 w 4189"/>
              <a:gd name="T85" fmla="*/ 32 h 4150"/>
              <a:gd name="T86" fmla="*/ 3711 w 4189"/>
              <a:gd name="T87" fmla="*/ 218 h 4150"/>
              <a:gd name="T88" fmla="*/ 4010 w 4189"/>
              <a:gd name="T89" fmla="*/ 531 h 4150"/>
              <a:gd name="T90" fmla="*/ 4165 w 4189"/>
              <a:gd name="T91" fmla="*/ 893 h 4150"/>
              <a:gd name="T92" fmla="*/ 4176 w 4189"/>
              <a:gd name="T93" fmla="*/ 1260 h 4150"/>
              <a:gd name="T94" fmla="*/ 4038 w 4189"/>
              <a:gd name="T95" fmla="*/ 1594 h 4150"/>
              <a:gd name="T96" fmla="*/ 1862 w 4189"/>
              <a:gd name="T97" fmla="*/ 3771 h 4150"/>
              <a:gd name="T98" fmla="*/ 606 w 4189"/>
              <a:gd name="T99" fmla="*/ 4126 h 4150"/>
              <a:gd name="T100" fmla="*/ 519 w 4189"/>
              <a:gd name="T101" fmla="*/ 4144 h 4150"/>
              <a:gd name="T102" fmla="*/ 337 w 4189"/>
              <a:gd name="T103" fmla="*/ 4134 h 4150"/>
              <a:gd name="T104" fmla="*/ 95 w 4189"/>
              <a:gd name="T105" fmla="*/ 3974 h 4150"/>
              <a:gd name="T106" fmla="*/ 0 w 4189"/>
              <a:gd name="T107" fmla="*/ 3697 h 4150"/>
              <a:gd name="T108" fmla="*/ 13 w 4189"/>
              <a:gd name="T109" fmla="*/ 3594 h 4150"/>
              <a:gd name="T110" fmla="*/ 345 w 4189"/>
              <a:gd name="T111" fmla="*/ 2410 h 4150"/>
              <a:gd name="T112" fmla="*/ 1813 w 4189"/>
              <a:gd name="T113" fmla="*/ 887 h 4150"/>
              <a:gd name="T114" fmla="*/ 1819 w 4189"/>
              <a:gd name="T115" fmla="*/ 881 h 4150"/>
              <a:gd name="T116" fmla="*/ 2635 w 4189"/>
              <a:gd name="T117" fmla="*/ 110 h 4150"/>
              <a:gd name="T118" fmla="*/ 2992 w 4189"/>
              <a:gd name="T119" fmla="*/ 3 h 4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89" h="4150">
                <a:moveTo>
                  <a:pt x="412" y="3129"/>
                </a:moveTo>
                <a:lnTo>
                  <a:pt x="274" y="3624"/>
                </a:lnTo>
                <a:lnTo>
                  <a:pt x="273" y="3634"/>
                </a:lnTo>
                <a:lnTo>
                  <a:pt x="269" y="3649"/>
                </a:lnTo>
                <a:lnTo>
                  <a:pt x="266" y="3665"/>
                </a:lnTo>
                <a:lnTo>
                  <a:pt x="263" y="3682"/>
                </a:lnTo>
                <a:lnTo>
                  <a:pt x="262" y="3697"/>
                </a:lnTo>
                <a:lnTo>
                  <a:pt x="266" y="3735"/>
                </a:lnTo>
                <a:lnTo>
                  <a:pt x="277" y="3771"/>
                </a:lnTo>
                <a:lnTo>
                  <a:pt x="296" y="3804"/>
                </a:lnTo>
                <a:lnTo>
                  <a:pt x="318" y="3833"/>
                </a:lnTo>
                <a:lnTo>
                  <a:pt x="348" y="3857"/>
                </a:lnTo>
                <a:lnTo>
                  <a:pt x="381" y="3874"/>
                </a:lnTo>
                <a:lnTo>
                  <a:pt x="417" y="3886"/>
                </a:lnTo>
                <a:lnTo>
                  <a:pt x="456" y="3890"/>
                </a:lnTo>
                <a:lnTo>
                  <a:pt x="476" y="3889"/>
                </a:lnTo>
                <a:lnTo>
                  <a:pt x="496" y="3885"/>
                </a:lnTo>
                <a:lnTo>
                  <a:pt x="517" y="3881"/>
                </a:lnTo>
                <a:lnTo>
                  <a:pt x="534" y="3877"/>
                </a:lnTo>
                <a:lnTo>
                  <a:pt x="545" y="3874"/>
                </a:lnTo>
                <a:lnTo>
                  <a:pt x="1033" y="3747"/>
                </a:lnTo>
                <a:lnTo>
                  <a:pt x="1032" y="3691"/>
                </a:lnTo>
                <a:lnTo>
                  <a:pt x="1025" y="3633"/>
                </a:lnTo>
                <a:lnTo>
                  <a:pt x="1012" y="3576"/>
                </a:lnTo>
                <a:lnTo>
                  <a:pt x="992" y="3519"/>
                </a:lnTo>
                <a:lnTo>
                  <a:pt x="966" y="3463"/>
                </a:lnTo>
                <a:lnTo>
                  <a:pt x="934" y="3409"/>
                </a:lnTo>
                <a:lnTo>
                  <a:pt x="895" y="3357"/>
                </a:lnTo>
                <a:lnTo>
                  <a:pt x="850" y="3308"/>
                </a:lnTo>
                <a:lnTo>
                  <a:pt x="800" y="3264"/>
                </a:lnTo>
                <a:lnTo>
                  <a:pt x="750" y="3226"/>
                </a:lnTo>
                <a:lnTo>
                  <a:pt x="696" y="3195"/>
                </a:lnTo>
                <a:lnTo>
                  <a:pt x="640" y="3170"/>
                </a:lnTo>
                <a:lnTo>
                  <a:pt x="583" y="3150"/>
                </a:lnTo>
                <a:lnTo>
                  <a:pt x="526" y="3137"/>
                </a:lnTo>
                <a:lnTo>
                  <a:pt x="470" y="3130"/>
                </a:lnTo>
                <a:lnTo>
                  <a:pt x="412" y="3129"/>
                </a:lnTo>
                <a:close/>
                <a:moveTo>
                  <a:pt x="997" y="2330"/>
                </a:moveTo>
                <a:lnTo>
                  <a:pt x="932" y="2333"/>
                </a:lnTo>
                <a:lnTo>
                  <a:pt x="866" y="2341"/>
                </a:lnTo>
                <a:lnTo>
                  <a:pt x="804" y="2356"/>
                </a:lnTo>
                <a:lnTo>
                  <a:pt x="743" y="2377"/>
                </a:lnTo>
                <a:lnTo>
                  <a:pt x="685" y="2405"/>
                </a:lnTo>
                <a:lnTo>
                  <a:pt x="632" y="2439"/>
                </a:lnTo>
                <a:lnTo>
                  <a:pt x="610" y="2467"/>
                </a:lnTo>
                <a:lnTo>
                  <a:pt x="593" y="2498"/>
                </a:lnTo>
                <a:lnTo>
                  <a:pt x="581" y="2528"/>
                </a:lnTo>
                <a:lnTo>
                  <a:pt x="450" y="2996"/>
                </a:lnTo>
                <a:lnTo>
                  <a:pt x="517" y="3002"/>
                </a:lnTo>
                <a:lnTo>
                  <a:pt x="582" y="3013"/>
                </a:lnTo>
                <a:lnTo>
                  <a:pt x="648" y="3033"/>
                </a:lnTo>
                <a:lnTo>
                  <a:pt x="712" y="3057"/>
                </a:lnTo>
                <a:lnTo>
                  <a:pt x="774" y="3089"/>
                </a:lnTo>
                <a:lnTo>
                  <a:pt x="834" y="3125"/>
                </a:lnTo>
                <a:lnTo>
                  <a:pt x="890" y="3169"/>
                </a:lnTo>
                <a:lnTo>
                  <a:pt x="942" y="3216"/>
                </a:lnTo>
                <a:lnTo>
                  <a:pt x="993" y="3271"/>
                </a:lnTo>
                <a:lnTo>
                  <a:pt x="1037" y="3329"/>
                </a:lnTo>
                <a:lnTo>
                  <a:pt x="1075" y="3390"/>
                </a:lnTo>
                <a:lnTo>
                  <a:pt x="1106" y="3453"/>
                </a:lnTo>
                <a:lnTo>
                  <a:pt x="1128" y="3518"/>
                </a:lnTo>
                <a:lnTo>
                  <a:pt x="1146" y="3583"/>
                </a:lnTo>
                <a:lnTo>
                  <a:pt x="1157" y="3649"/>
                </a:lnTo>
                <a:lnTo>
                  <a:pt x="1162" y="3714"/>
                </a:lnTo>
                <a:lnTo>
                  <a:pt x="1645" y="3588"/>
                </a:lnTo>
                <a:lnTo>
                  <a:pt x="1669" y="3579"/>
                </a:lnTo>
                <a:lnTo>
                  <a:pt x="1692" y="3568"/>
                </a:lnTo>
                <a:lnTo>
                  <a:pt x="1732" y="3518"/>
                </a:lnTo>
                <a:lnTo>
                  <a:pt x="1766" y="3463"/>
                </a:lnTo>
                <a:lnTo>
                  <a:pt x="1793" y="3406"/>
                </a:lnTo>
                <a:lnTo>
                  <a:pt x="1813" y="3348"/>
                </a:lnTo>
                <a:lnTo>
                  <a:pt x="1827" y="3285"/>
                </a:lnTo>
                <a:lnTo>
                  <a:pt x="1835" y="3222"/>
                </a:lnTo>
                <a:lnTo>
                  <a:pt x="1837" y="3157"/>
                </a:lnTo>
                <a:lnTo>
                  <a:pt x="1833" y="3090"/>
                </a:lnTo>
                <a:lnTo>
                  <a:pt x="1822" y="3024"/>
                </a:lnTo>
                <a:lnTo>
                  <a:pt x="1805" y="2958"/>
                </a:lnTo>
                <a:lnTo>
                  <a:pt x="1782" y="2891"/>
                </a:lnTo>
                <a:lnTo>
                  <a:pt x="1754" y="2828"/>
                </a:lnTo>
                <a:lnTo>
                  <a:pt x="1719" y="2764"/>
                </a:lnTo>
                <a:lnTo>
                  <a:pt x="1677" y="2702"/>
                </a:lnTo>
                <a:lnTo>
                  <a:pt x="1631" y="2642"/>
                </a:lnTo>
                <a:lnTo>
                  <a:pt x="1578" y="2586"/>
                </a:lnTo>
                <a:lnTo>
                  <a:pt x="1521" y="2533"/>
                </a:lnTo>
                <a:lnTo>
                  <a:pt x="1461" y="2487"/>
                </a:lnTo>
                <a:lnTo>
                  <a:pt x="1398" y="2446"/>
                </a:lnTo>
                <a:lnTo>
                  <a:pt x="1332" y="2411"/>
                </a:lnTo>
                <a:lnTo>
                  <a:pt x="1266" y="2383"/>
                </a:lnTo>
                <a:lnTo>
                  <a:pt x="1199" y="2361"/>
                </a:lnTo>
                <a:lnTo>
                  <a:pt x="1132" y="2344"/>
                </a:lnTo>
                <a:lnTo>
                  <a:pt x="1064" y="2334"/>
                </a:lnTo>
                <a:lnTo>
                  <a:pt x="997" y="2330"/>
                </a:lnTo>
                <a:close/>
                <a:moveTo>
                  <a:pt x="3240" y="1519"/>
                </a:moveTo>
                <a:lnTo>
                  <a:pt x="2001" y="2746"/>
                </a:lnTo>
                <a:lnTo>
                  <a:pt x="2036" y="2828"/>
                </a:lnTo>
                <a:lnTo>
                  <a:pt x="2064" y="2913"/>
                </a:lnTo>
                <a:lnTo>
                  <a:pt x="2084" y="2999"/>
                </a:lnTo>
                <a:lnTo>
                  <a:pt x="2097" y="3085"/>
                </a:lnTo>
                <a:lnTo>
                  <a:pt x="2098" y="3134"/>
                </a:lnTo>
                <a:lnTo>
                  <a:pt x="2098" y="3182"/>
                </a:lnTo>
                <a:lnTo>
                  <a:pt x="3110" y="2173"/>
                </a:lnTo>
                <a:lnTo>
                  <a:pt x="3107" y="2171"/>
                </a:lnTo>
                <a:lnTo>
                  <a:pt x="3109" y="2170"/>
                </a:lnTo>
                <a:lnTo>
                  <a:pt x="3111" y="2169"/>
                </a:lnTo>
                <a:lnTo>
                  <a:pt x="3153" y="2121"/>
                </a:lnTo>
                <a:lnTo>
                  <a:pt x="3189" y="2070"/>
                </a:lnTo>
                <a:lnTo>
                  <a:pt x="3219" y="2017"/>
                </a:lnTo>
                <a:lnTo>
                  <a:pt x="3243" y="1960"/>
                </a:lnTo>
                <a:lnTo>
                  <a:pt x="3260" y="1901"/>
                </a:lnTo>
                <a:lnTo>
                  <a:pt x="3271" y="1840"/>
                </a:lnTo>
                <a:lnTo>
                  <a:pt x="3276" y="1777"/>
                </a:lnTo>
                <a:lnTo>
                  <a:pt x="3276" y="1714"/>
                </a:lnTo>
                <a:lnTo>
                  <a:pt x="3269" y="1649"/>
                </a:lnTo>
                <a:lnTo>
                  <a:pt x="3257" y="1584"/>
                </a:lnTo>
                <a:lnTo>
                  <a:pt x="3240" y="1519"/>
                </a:lnTo>
                <a:close/>
                <a:moveTo>
                  <a:pt x="2743" y="974"/>
                </a:moveTo>
                <a:lnTo>
                  <a:pt x="1495" y="2210"/>
                </a:lnTo>
                <a:lnTo>
                  <a:pt x="1553" y="2242"/>
                </a:lnTo>
                <a:lnTo>
                  <a:pt x="1608" y="2277"/>
                </a:lnTo>
                <a:lnTo>
                  <a:pt x="1663" y="2314"/>
                </a:lnTo>
                <a:lnTo>
                  <a:pt x="1714" y="2357"/>
                </a:lnTo>
                <a:lnTo>
                  <a:pt x="1763" y="2402"/>
                </a:lnTo>
                <a:lnTo>
                  <a:pt x="1813" y="2455"/>
                </a:lnTo>
                <a:lnTo>
                  <a:pt x="1857" y="2511"/>
                </a:lnTo>
                <a:lnTo>
                  <a:pt x="1898" y="2568"/>
                </a:lnTo>
                <a:lnTo>
                  <a:pt x="1937" y="2626"/>
                </a:lnTo>
                <a:lnTo>
                  <a:pt x="3186" y="1389"/>
                </a:lnTo>
                <a:lnTo>
                  <a:pt x="3152" y="1329"/>
                </a:lnTo>
                <a:lnTo>
                  <a:pt x="3113" y="1269"/>
                </a:lnTo>
                <a:lnTo>
                  <a:pt x="3069" y="1214"/>
                </a:lnTo>
                <a:lnTo>
                  <a:pt x="3019" y="1159"/>
                </a:lnTo>
                <a:lnTo>
                  <a:pt x="2967" y="1113"/>
                </a:lnTo>
                <a:lnTo>
                  <a:pt x="2915" y="1070"/>
                </a:lnTo>
                <a:lnTo>
                  <a:pt x="2858" y="1033"/>
                </a:lnTo>
                <a:lnTo>
                  <a:pt x="2802" y="1001"/>
                </a:lnTo>
                <a:lnTo>
                  <a:pt x="2743" y="974"/>
                </a:lnTo>
                <a:close/>
                <a:moveTo>
                  <a:pt x="2409" y="903"/>
                </a:moveTo>
                <a:lnTo>
                  <a:pt x="2344" y="907"/>
                </a:lnTo>
                <a:lnTo>
                  <a:pt x="2281" y="918"/>
                </a:lnTo>
                <a:lnTo>
                  <a:pt x="2220" y="935"/>
                </a:lnTo>
                <a:lnTo>
                  <a:pt x="2162" y="958"/>
                </a:lnTo>
                <a:lnTo>
                  <a:pt x="2106" y="987"/>
                </a:lnTo>
                <a:lnTo>
                  <a:pt x="2054" y="1023"/>
                </a:lnTo>
                <a:lnTo>
                  <a:pt x="2005" y="1064"/>
                </a:lnTo>
                <a:lnTo>
                  <a:pt x="997" y="2070"/>
                </a:lnTo>
                <a:lnTo>
                  <a:pt x="1092" y="2076"/>
                </a:lnTo>
                <a:lnTo>
                  <a:pt x="1187" y="2092"/>
                </a:lnTo>
                <a:lnTo>
                  <a:pt x="1281" y="2116"/>
                </a:lnTo>
                <a:lnTo>
                  <a:pt x="1373" y="2147"/>
                </a:lnTo>
                <a:lnTo>
                  <a:pt x="2607" y="926"/>
                </a:lnTo>
                <a:lnTo>
                  <a:pt x="2540" y="913"/>
                </a:lnTo>
                <a:lnTo>
                  <a:pt x="2474" y="905"/>
                </a:lnTo>
                <a:lnTo>
                  <a:pt x="2409" y="903"/>
                </a:lnTo>
                <a:close/>
                <a:moveTo>
                  <a:pt x="3070" y="260"/>
                </a:moveTo>
                <a:lnTo>
                  <a:pt x="3008" y="263"/>
                </a:lnTo>
                <a:lnTo>
                  <a:pt x="2948" y="271"/>
                </a:lnTo>
                <a:lnTo>
                  <a:pt x="2891" y="284"/>
                </a:lnTo>
                <a:lnTo>
                  <a:pt x="2836" y="302"/>
                </a:lnTo>
                <a:lnTo>
                  <a:pt x="2783" y="326"/>
                </a:lnTo>
                <a:lnTo>
                  <a:pt x="2733" y="354"/>
                </a:lnTo>
                <a:lnTo>
                  <a:pt x="2687" y="389"/>
                </a:lnTo>
                <a:lnTo>
                  <a:pt x="2644" y="426"/>
                </a:lnTo>
                <a:lnTo>
                  <a:pt x="2427" y="642"/>
                </a:lnTo>
                <a:lnTo>
                  <a:pt x="2512" y="646"/>
                </a:lnTo>
                <a:lnTo>
                  <a:pt x="2595" y="658"/>
                </a:lnTo>
                <a:lnTo>
                  <a:pt x="2678" y="675"/>
                </a:lnTo>
                <a:lnTo>
                  <a:pt x="2759" y="699"/>
                </a:lnTo>
                <a:lnTo>
                  <a:pt x="2840" y="731"/>
                </a:lnTo>
                <a:lnTo>
                  <a:pt x="2919" y="768"/>
                </a:lnTo>
                <a:lnTo>
                  <a:pt x="2995" y="810"/>
                </a:lnTo>
                <a:lnTo>
                  <a:pt x="3067" y="861"/>
                </a:lnTo>
                <a:lnTo>
                  <a:pt x="3137" y="915"/>
                </a:lnTo>
                <a:lnTo>
                  <a:pt x="3203" y="976"/>
                </a:lnTo>
                <a:lnTo>
                  <a:pt x="3264" y="1041"/>
                </a:lnTo>
                <a:lnTo>
                  <a:pt x="3320" y="1110"/>
                </a:lnTo>
                <a:lnTo>
                  <a:pt x="3370" y="1182"/>
                </a:lnTo>
                <a:lnTo>
                  <a:pt x="3414" y="1256"/>
                </a:lnTo>
                <a:lnTo>
                  <a:pt x="3452" y="1333"/>
                </a:lnTo>
                <a:lnTo>
                  <a:pt x="3482" y="1413"/>
                </a:lnTo>
                <a:lnTo>
                  <a:pt x="3506" y="1493"/>
                </a:lnTo>
                <a:lnTo>
                  <a:pt x="3525" y="1576"/>
                </a:lnTo>
                <a:lnTo>
                  <a:pt x="3536" y="1659"/>
                </a:lnTo>
                <a:lnTo>
                  <a:pt x="3537" y="1688"/>
                </a:lnTo>
                <a:lnTo>
                  <a:pt x="3536" y="1718"/>
                </a:lnTo>
                <a:lnTo>
                  <a:pt x="3536" y="1747"/>
                </a:lnTo>
                <a:lnTo>
                  <a:pt x="3756" y="1527"/>
                </a:lnTo>
                <a:lnTo>
                  <a:pt x="3798" y="1479"/>
                </a:lnTo>
                <a:lnTo>
                  <a:pt x="3836" y="1428"/>
                </a:lnTo>
                <a:lnTo>
                  <a:pt x="3867" y="1373"/>
                </a:lnTo>
                <a:lnTo>
                  <a:pt x="3891" y="1316"/>
                </a:lnTo>
                <a:lnTo>
                  <a:pt x="3910" y="1255"/>
                </a:lnTo>
                <a:lnTo>
                  <a:pt x="3922" y="1191"/>
                </a:lnTo>
                <a:lnTo>
                  <a:pt x="3927" y="1126"/>
                </a:lnTo>
                <a:lnTo>
                  <a:pt x="3926" y="1058"/>
                </a:lnTo>
                <a:lnTo>
                  <a:pt x="3918" y="985"/>
                </a:lnTo>
                <a:lnTo>
                  <a:pt x="3902" y="914"/>
                </a:lnTo>
                <a:lnTo>
                  <a:pt x="3879" y="842"/>
                </a:lnTo>
                <a:lnTo>
                  <a:pt x="3848" y="773"/>
                </a:lnTo>
                <a:lnTo>
                  <a:pt x="3812" y="706"/>
                </a:lnTo>
                <a:lnTo>
                  <a:pt x="3769" y="641"/>
                </a:lnTo>
                <a:lnTo>
                  <a:pt x="3719" y="577"/>
                </a:lnTo>
                <a:lnTo>
                  <a:pt x="3663" y="517"/>
                </a:lnTo>
                <a:lnTo>
                  <a:pt x="3606" y="466"/>
                </a:lnTo>
                <a:lnTo>
                  <a:pt x="3545" y="419"/>
                </a:lnTo>
                <a:lnTo>
                  <a:pt x="3482" y="378"/>
                </a:lnTo>
                <a:lnTo>
                  <a:pt x="3417" y="342"/>
                </a:lnTo>
                <a:lnTo>
                  <a:pt x="3350" y="313"/>
                </a:lnTo>
                <a:lnTo>
                  <a:pt x="3280" y="290"/>
                </a:lnTo>
                <a:lnTo>
                  <a:pt x="3211" y="273"/>
                </a:lnTo>
                <a:lnTo>
                  <a:pt x="3140" y="263"/>
                </a:lnTo>
                <a:lnTo>
                  <a:pt x="3070" y="260"/>
                </a:lnTo>
                <a:close/>
                <a:moveTo>
                  <a:pt x="3070" y="0"/>
                </a:moveTo>
                <a:lnTo>
                  <a:pt x="3154" y="4"/>
                </a:lnTo>
                <a:lnTo>
                  <a:pt x="3237" y="15"/>
                </a:lnTo>
                <a:lnTo>
                  <a:pt x="3320" y="32"/>
                </a:lnTo>
                <a:lnTo>
                  <a:pt x="3402" y="56"/>
                </a:lnTo>
                <a:lnTo>
                  <a:pt x="3484" y="88"/>
                </a:lnTo>
                <a:lnTo>
                  <a:pt x="3561" y="125"/>
                </a:lnTo>
                <a:lnTo>
                  <a:pt x="3638" y="168"/>
                </a:lnTo>
                <a:lnTo>
                  <a:pt x="3711" y="218"/>
                </a:lnTo>
                <a:lnTo>
                  <a:pt x="3782" y="273"/>
                </a:lnTo>
                <a:lnTo>
                  <a:pt x="3848" y="334"/>
                </a:lnTo>
                <a:lnTo>
                  <a:pt x="3908" y="398"/>
                </a:lnTo>
                <a:lnTo>
                  <a:pt x="3962" y="463"/>
                </a:lnTo>
                <a:lnTo>
                  <a:pt x="4010" y="531"/>
                </a:lnTo>
                <a:lnTo>
                  <a:pt x="4053" y="601"/>
                </a:lnTo>
                <a:lnTo>
                  <a:pt x="4089" y="672"/>
                </a:lnTo>
                <a:lnTo>
                  <a:pt x="4120" y="744"/>
                </a:lnTo>
                <a:lnTo>
                  <a:pt x="4145" y="818"/>
                </a:lnTo>
                <a:lnTo>
                  <a:pt x="4165" y="893"/>
                </a:lnTo>
                <a:lnTo>
                  <a:pt x="4179" y="967"/>
                </a:lnTo>
                <a:lnTo>
                  <a:pt x="4187" y="1041"/>
                </a:lnTo>
                <a:lnTo>
                  <a:pt x="4189" y="1115"/>
                </a:lnTo>
                <a:lnTo>
                  <a:pt x="4185" y="1188"/>
                </a:lnTo>
                <a:lnTo>
                  <a:pt x="4176" y="1260"/>
                </a:lnTo>
                <a:lnTo>
                  <a:pt x="4160" y="1332"/>
                </a:lnTo>
                <a:lnTo>
                  <a:pt x="4139" y="1401"/>
                </a:lnTo>
                <a:lnTo>
                  <a:pt x="4112" y="1468"/>
                </a:lnTo>
                <a:lnTo>
                  <a:pt x="4078" y="1532"/>
                </a:lnTo>
                <a:lnTo>
                  <a:pt x="4038" y="1594"/>
                </a:lnTo>
                <a:lnTo>
                  <a:pt x="3993" y="1654"/>
                </a:lnTo>
                <a:lnTo>
                  <a:pt x="3942" y="1710"/>
                </a:lnTo>
                <a:lnTo>
                  <a:pt x="1944" y="3705"/>
                </a:lnTo>
                <a:lnTo>
                  <a:pt x="1904" y="3740"/>
                </a:lnTo>
                <a:lnTo>
                  <a:pt x="1862" y="3771"/>
                </a:lnTo>
                <a:lnTo>
                  <a:pt x="1817" y="3797"/>
                </a:lnTo>
                <a:lnTo>
                  <a:pt x="1770" y="3819"/>
                </a:lnTo>
                <a:lnTo>
                  <a:pt x="1720" y="3837"/>
                </a:lnTo>
                <a:lnTo>
                  <a:pt x="610" y="4125"/>
                </a:lnTo>
                <a:lnTo>
                  <a:pt x="606" y="4126"/>
                </a:lnTo>
                <a:lnTo>
                  <a:pt x="596" y="4129"/>
                </a:lnTo>
                <a:lnTo>
                  <a:pt x="581" y="4132"/>
                </a:lnTo>
                <a:lnTo>
                  <a:pt x="562" y="4136"/>
                </a:lnTo>
                <a:lnTo>
                  <a:pt x="541" y="4140"/>
                </a:lnTo>
                <a:lnTo>
                  <a:pt x="519" y="4144"/>
                </a:lnTo>
                <a:lnTo>
                  <a:pt x="498" y="4148"/>
                </a:lnTo>
                <a:lnTo>
                  <a:pt x="478" y="4149"/>
                </a:lnTo>
                <a:lnTo>
                  <a:pt x="459" y="4150"/>
                </a:lnTo>
                <a:lnTo>
                  <a:pt x="396" y="4146"/>
                </a:lnTo>
                <a:lnTo>
                  <a:pt x="337" y="4134"/>
                </a:lnTo>
                <a:lnTo>
                  <a:pt x="280" y="4114"/>
                </a:lnTo>
                <a:lnTo>
                  <a:pt x="227" y="4088"/>
                </a:lnTo>
                <a:lnTo>
                  <a:pt x="178" y="4056"/>
                </a:lnTo>
                <a:lnTo>
                  <a:pt x="134" y="4018"/>
                </a:lnTo>
                <a:lnTo>
                  <a:pt x="95" y="3974"/>
                </a:lnTo>
                <a:lnTo>
                  <a:pt x="63" y="3925"/>
                </a:lnTo>
                <a:lnTo>
                  <a:pt x="36" y="3873"/>
                </a:lnTo>
                <a:lnTo>
                  <a:pt x="16" y="3817"/>
                </a:lnTo>
                <a:lnTo>
                  <a:pt x="4" y="3758"/>
                </a:lnTo>
                <a:lnTo>
                  <a:pt x="0" y="3697"/>
                </a:lnTo>
                <a:lnTo>
                  <a:pt x="1" y="3678"/>
                </a:lnTo>
                <a:lnTo>
                  <a:pt x="2" y="3657"/>
                </a:lnTo>
                <a:lnTo>
                  <a:pt x="6" y="3636"/>
                </a:lnTo>
                <a:lnTo>
                  <a:pt x="10" y="3613"/>
                </a:lnTo>
                <a:lnTo>
                  <a:pt x="13" y="3594"/>
                </a:lnTo>
                <a:lnTo>
                  <a:pt x="17" y="3579"/>
                </a:lnTo>
                <a:lnTo>
                  <a:pt x="20" y="3567"/>
                </a:lnTo>
                <a:lnTo>
                  <a:pt x="20" y="3563"/>
                </a:lnTo>
                <a:lnTo>
                  <a:pt x="328" y="2459"/>
                </a:lnTo>
                <a:lnTo>
                  <a:pt x="345" y="2410"/>
                </a:lnTo>
                <a:lnTo>
                  <a:pt x="368" y="2362"/>
                </a:lnTo>
                <a:lnTo>
                  <a:pt x="393" y="2318"/>
                </a:lnTo>
                <a:lnTo>
                  <a:pt x="425" y="2276"/>
                </a:lnTo>
                <a:lnTo>
                  <a:pt x="460" y="2238"/>
                </a:lnTo>
                <a:lnTo>
                  <a:pt x="1813" y="887"/>
                </a:lnTo>
                <a:lnTo>
                  <a:pt x="1813" y="887"/>
                </a:lnTo>
                <a:lnTo>
                  <a:pt x="1814" y="886"/>
                </a:lnTo>
                <a:lnTo>
                  <a:pt x="1815" y="885"/>
                </a:lnTo>
                <a:lnTo>
                  <a:pt x="1817" y="882"/>
                </a:lnTo>
                <a:lnTo>
                  <a:pt x="1819" y="881"/>
                </a:lnTo>
                <a:lnTo>
                  <a:pt x="1821" y="879"/>
                </a:lnTo>
                <a:lnTo>
                  <a:pt x="2458" y="243"/>
                </a:lnTo>
                <a:lnTo>
                  <a:pt x="2513" y="194"/>
                </a:lnTo>
                <a:lnTo>
                  <a:pt x="2572" y="150"/>
                </a:lnTo>
                <a:lnTo>
                  <a:pt x="2635" y="110"/>
                </a:lnTo>
                <a:lnTo>
                  <a:pt x="2700" y="77"/>
                </a:lnTo>
                <a:lnTo>
                  <a:pt x="2770" y="50"/>
                </a:lnTo>
                <a:lnTo>
                  <a:pt x="2842" y="28"/>
                </a:lnTo>
                <a:lnTo>
                  <a:pt x="2916" y="12"/>
                </a:lnTo>
                <a:lnTo>
                  <a:pt x="2992" y="3"/>
                </a:lnTo>
                <a:lnTo>
                  <a:pt x="3070" y="0"/>
                </a:lnTo>
                <a:close/>
              </a:path>
            </a:pathLst>
          </a:custGeom>
          <a:solidFill>
            <a:schemeClr val="accent1"/>
          </a:solidFill>
          <a:ln w="0">
            <a:noFill/>
            <a:prstDash val="solid"/>
            <a:round/>
          </a:ln>
        </p:spPr>
        <p:txBody>
          <a:bodyPr vert="horz" wrap="square" lIns="91428" tIns="45714" rIns="91428" bIns="45714" numCol="1" anchor="t" anchorCtr="0" compatLnSpc="1"/>
          <a:lstStyle/>
          <a:p>
            <a:endParaRPr lang="ru-RU" sz="3600">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5" name="Группа 104"/>
          <p:cNvGrpSpPr/>
          <p:nvPr/>
        </p:nvGrpSpPr>
        <p:grpSpPr>
          <a:xfrm>
            <a:off x="8101152" y="4080999"/>
            <a:ext cx="416850" cy="412951"/>
            <a:chOff x="5929313" y="3292475"/>
            <a:chExt cx="2206626" cy="2185988"/>
          </a:xfrm>
          <a:solidFill>
            <a:schemeClr val="accent1"/>
          </a:solidFill>
        </p:grpSpPr>
        <p:sp>
          <p:nvSpPr>
            <p:cNvPr id="16" name="Freeform 91"/>
            <p:cNvSpPr>
              <a:spLocks noEditPoints="1"/>
            </p:cNvSpPr>
            <p:nvPr/>
          </p:nvSpPr>
          <p:spPr bwMode="auto">
            <a:xfrm>
              <a:off x="5929313" y="3497263"/>
              <a:ext cx="2009775" cy="1981200"/>
            </a:xfrm>
            <a:custGeom>
              <a:avLst/>
              <a:gdLst>
                <a:gd name="T0" fmla="*/ 316 w 3797"/>
                <a:gd name="T1" fmla="*/ 1627 h 3746"/>
                <a:gd name="T2" fmla="*/ 269 w 3797"/>
                <a:gd name="T3" fmla="*/ 1684 h 3746"/>
                <a:gd name="T4" fmla="*/ 263 w 3797"/>
                <a:gd name="T5" fmla="*/ 1758 h 3746"/>
                <a:gd name="T6" fmla="*/ 299 w 3797"/>
                <a:gd name="T7" fmla="*/ 1824 h 3746"/>
                <a:gd name="T8" fmla="*/ 1999 w 3797"/>
                <a:gd name="T9" fmla="*/ 3478 h 3746"/>
                <a:gd name="T10" fmla="*/ 2061 w 3797"/>
                <a:gd name="T11" fmla="*/ 3487 h 3746"/>
                <a:gd name="T12" fmla="*/ 2123 w 3797"/>
                <a:gd name="T13" fmla="*/ 3464 h 3746"/>
                <a:gd name="T14" fmla="*/ 2171 w 3797"/>
                <a:gd name="T15" fmla="*/ 3405 h 3746"/>
                <a:gd name="T16" fmla="*/ 2631 w 3797"/>
                <a:gd name="T17" fmla="*/ 1731 h 3746"/>
                <a:gd name="T18" fmla="*/ 2397 w 3797"/>
                <a:gd name="T19" fmla="*/ 1577 h 3746"/>
                <a:gd name="T20" fmla="*/ 2163 w 3797"/>
                <a:gd name="T21" fmla="*/ 1482 h 3746"/>
                <a:gd name="T22" fmla="*/ 1929 w 3797"/>
                <a:gd name="T23" fmla="*/ 1429 h 3746"/>
                <a:gd name="T24" fmla="*/ 1695 w 3797"/>
                <a:gd name="T25" fmla="*/ 1396 h 3746"/>
                <a:gd name="T26" fmla="*/ 1460 w 3797"/>
                <a:gd name="T27" fmla="*/ 1364 h 3746"/>
                <a:gd name="T28" fmla="*/ 1227 w 3797"/>
                <a:gd name="T29" fmla="*/ 1315 h 3746"/>
                <a:gd name="T30" fmla="*/ 2436 w 3797"/>
                <a:gd name="T31" fmla="*/ 265 h 3746"/>
                <a:gd name="T32" fmla="*/ 2221 w 3797"/>
                <a:gd name="T33" fmla="*/ 477 h 3746"/>
                <a:gd name="T34" fmla="*/ 2221 w 3797"/>
                <a:gd name="T35" fmla="*/ 535 h 3746"/>
                <a:gd name="T36" fmla="*/ 1351 w 3797"/>
                <a:gd name="T37" fmla="*/ 1212 h 3746"/>
                <a:gd name="T38" fmla="*/ 1689 w 3797"/>
                <a:gd name="T39" fmla="*/ 1264 h 3746"/>
                <a:gd name="T40" fmla="*/ 1909 w 3797"/>
                <a:gd name="T41" fmla="*/ 1294 h 3746"/>
                <a:gd name="T42" fmla="*/ 2136 w 3797"/>
                <a:gd name="T43" fmla="*/ 1340 h 3746"/>
                <a:gd name="T44" fmla="*/ 2368 w 3797"/>
                <a:gd name="T45" fmla="*/ 1421 h 3746"/>
                <a:gd name="T46" fmla="*/ 2604 w 3797"/>
                <a:gd name="T47" fmla="*/ 1550 h 3746"/>
                <a:gd name="T48" fmla="*/ 2840 w 3797"/>
                <a:gd name="T49" fmla="*/ 1745 h 3746"/>
                <a:gd name="T50" fmla="*/ 3259 w 3797"/>
                <a:gd name="T51" fmla="*/ 1561 h 3746"/>
                <a:gd name="T52" fmla="*/ 3316 w 3797"/>
                <a:gd name="T53" fmla="*/ 1561 h 3746"/>
                <a:gd name="T54" fmla="*/ 3531 w 3797"/>
                <a:gd name="T55" fmla="*/ 1350 h 3746"/>
                <a:gd name="T56" fmla="*/ 3531 w 3797"/>
                <a:gd name="T57" fmla="*/ 1292 h 3746"/>
                <a:gd name="T58" fmla="*/ 2493 w 3797"/>
                <a:gd name="T59" fmla="*/ 265 h 3746"/>
                <a:gd name="T60" fmla="*/ 2465 w 3797"/>
                <a:gd name="T61" fmla="*/ 0 h 3746"/>
                <a:gd name="T62" fmla="*/ 2589 w 3797"/>
                <a:gd name="T63" fmla="*/ 25 h 3746"/>
                <a:gd name="T64" fmla="*/ 2696 w 3797"/>
                <a:gd name="T65" fmla="*/ 95 h 3746"/>
                <a:gd name="T66" fmla="*/ 3755 w 3797"/>
                <a:gd name="T67" fmla="*/ 1160 h 3746"/>
                <a:gd name="T68" fmla="*/ 3795 w 3797"/>
                <a:gd name="T69" fmla="*/ 1278 h 3746"/>
                <a:gd name="T70" fmla="*/ 3787 w 3797"/>
                <a:gd name="T71" fmla="*/ 1405 h 3746"/>
                <a:gd name="T72" fmla="*/ 3731 w 3797"/>
                <a:gd name="T73" fmla="*/ 1517 h 3746"/>
                <a:gd name="T74" fmla="*/ 3485 w 3797"/>
                <a:gd name="T75" fmla="*/ 1759 h 3746"/>
                <a:gd name="T76" fmla="*/ 3372 w 3797"/>
                <a:gd name="T77" fmla="*/ 1815 h 3746"/>
                <a:gd name="T78" fmla="*/ 3240 w 3797"/>
                <a:gd name="T79" fmla="*/ 1823 h 3746"/>
                <a:gd name="T80" fmla="*/ 3109 w 3797"/>
                <a:gd name="T81" fmla="*/ 1774 h 3746"/>
                <a:gd name="T82" fmla="*/ 2367 w 3797"/>
                <a:gd name="T83" fmla="*/ 3586 h 3746"/>
                <a:gd name="T84" fmla="*/ 2263 w 3797"/>
                <a:gd name="T85" fmla="*/ 3684 h 3746"/>
                <a:gd name="T86" fmla="*/ 2129 w 3797"/>
                <a:gd name="T87" fmla="*/ 3738 h 3746"/>
                <a:gd name="T88" fmla="*/ 2047 w 3797"/>
                <a:gd name="T89" fmla="*/ 3746 h 3746"/>
                <a:gd name="T90" fmla="*/ 1989 w 3797"/>
                <a:gd name="T91" fmla="*/ 3741 h 3746"/>
                <a:gd name="T92" fmla="*/ 1852 w 3797"/>
                <a:gd name="T93" fmla="*/ 3693 h 3746"/>
                <a:gd name="T94" fmla="*/ 115 w 3797"/>
                <a:gd name="T95" fmla="*/ 2008 h 3746"/>
                <a:gd name="T96" fmla="*/ 33 w 3797"/>
                <a:gd name="T97" fmla="*/ 1890 h 3746"/>
                <a:gd name="T98" fmla="*/ 0 w 3797"/>
                <a:gd name="T99" fmla="*/ 1755 h 3746"/>
                <a:gd name="T100" fmla="*/ 17 w 3797"/>
                <a:gd name="T101" fmla="*/ 1614 h 3746"/>
                <a:gd name="T102" fmla="*/ 84 w 3797"/>
                <a:gd name="T103" fmla="*/ 1491 h 3746"/>
                <a:gd name="T104" fmla="*/ 191 w 3797"/>
                <a:gd name="T105" fmla="*/ 1400 h 3746"/>
                <a:gd name="T106" fmla="*/ 1983 w 3797"/>
                <a:gd name="T107" fmla="*/ 636 h 3746"/>
                <a:gd name="T108" fmla="*/ 1955 w 3797"/>
                <a:gd name="T109" fmla="*/ 506 h 3746"/>
                <a:gd name="T110" fmla="*/ 1979 w 3797"/>
                <a:gd name="T111" fmla="*/ 381 h 3746"/>
                <a:gd name="T112" fmla="*/ 2049 w 3797"/>
                <a:gd name="T113" fmla="*/ 277 h 3746"/>
                <a:gd name="T114" fmla="*/ 2301 w 3797"/>
                <a:gd name="T115" fmla="*/ 43 h 3746"/>
                <a:gd name="T116" fmla="*/ 2421 w 3797"/>
                <a:gd name="T117" fmla="*/ 2 h 3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7" h="3746">
                  <a:moveTo>
                    <a:pt x="1148" y="1293"/>
                  </a:moveTo>
                  <a:lnTo>
                    <a:pt x="339" y="1614"/>
                  </a:lnTo>
                  <a:lnTo>
                    <a:pt x="316" y="1627"/>
                  </a:lnTo>
                  <a:lnTo>
                    <a:pt x="296" y="1643"/>
                  </a:lnTo>
                  <a:lnTo>
                    <a:pt x="281" y="1661"/>
                  </a:lnTo>
                  <a:lnTo>
                    <a:pt x="269" y="1684"/>
                  </a:lnTo>
                  <a:lnTo>
                    <a:pt x="261" y="1708"/>
                  </a:lnTo>
                  <a:lnTo>
                    <a:pt x="260" y="1734"/>
                  </a:lnTo>
                  <a:lnTo>
                    <a:pt x="263" y="1758"/>
                  </a:lnTo>
                  <a:lnTo>
                    <a:pt x="269" y="1782"/>
                  </a:lnTo>
                  <a:lnTo>
                    <a:pt x="281" y="1804"/>
                  </a:lnTo>
                  <a:lnTo>
                    <a:pt x="299" y="1824"/>
                  </a:lnTo>
                  <a:lnTo>
                    <a:pt x="1957" y="3450"/>
                  </a:lnTo>
                  <a:lnTo>
                    <a:pt x="1976" y="3466"/>
                  </a:lnTo>
                  <a:lnTo>
                    <a:pt x="1999" y="3478"/>
                  </a:lnTo>
                  <a:lnTo>
                    <a:pt x="2021" y="3484"/>
                  </a:lnTo>
                  <a:lnTo>
                    <a:pt x="2045" y="3487"/>
                  </a:lnTo>
                  <a:lnTo>
                    <a:pt x="2061" y="3487"/>
                  </a:lnTo>
                  <a:lnTo>
                    <a:pt x="2076" y="3484"/>
                  </a:lnTo>
                  <a:lnTo>
                    <a:pt x="2101" y="3476"/>
                  </a:lnTo>
                  <a:lnTo>
                    <a:pt x="2123" y="3464"/>
                  </a:lnTo>
                  <a:lnTo>
                    <a:pt x="2143" y="3449"/>
                  </a:lnTo>
                  <a:lnTo>
                    <a:pt x="2159" y="3428"/>
                  </a:lnTo>
                  <a:lnTo>
                    <a:pt x="2171" y="3405"/>
                  </a:lnTo>
                  <a:lnTo>
                    <a:pt x="2787" y="1877"/>
                  </a:lnTo>
                  <a:lnTo>
                    <a:pt x="2709" y="1799"/>
                  </a:lnTo>
                  <a:lnTo>
                    <a:pt x="2631" y="1731"/>
                  </a:lnTo>
                  <a:lnTo>
                    <a:pt x="2553" y="1672"/>
                  </a:lnTo>
                  <a:lnTo>
                    <a:pt x="2475" y="1621"/>
                  </a:lnTo>
                  <a:lnTo>
                    <a:pt x="2397" y="1577"/>
                  </a:lnTo>
                  <a:lnTo>
                    <a:pt x="2319" y="1540"/>
                  </a:lnTo>
                  <a:lnTo>
                    <a:pt x="2241" y="1508"/>
                  </a:lnTo>
                  <a:lnTo>
                    <a:pt x="2163" y="1482"/>
                  </a:lnTo>
                  <a:lnTo>
                    <a:pt x="2085" y="1461"/>
                  </a:lnTo>
                  <a:lnTo>
                    <a:pt x="2007" y="1444"/>
                  </a:lnTo>
                  <a:lnTo>
                    <a:pt x="1929" y="1429"/>
                  </a:lnTo>
                  <a:lnTo>
                    <a:pt x="1851" y="1416"/>
                  </a:lnTo>
                  <a:lnTo>
                    <a:pt x="1773" y="1405"/>
                  </a:lnTo>
                  <a:lnTo>
                    <a:pt x="1695" y="1396"/>
                  </a:lnTo>
                  <a:lnTo>
                    <a:pt x="1616" y="1385"/>
                  </a:lnTo>
                  <a:lnTo>
                    <a:pt x="1539" y="1376"/>
                  </a:lnTo>
                  <a:lnTo>
                    <a:pt x="1460" y="1364"/>
                  </a:lnTo>
                  <a:lnTo>
                    <a:pt x="1383" y="1351"/>
                  </a:lnTo>
                  <a:lnTo>
                    <a:pt x="1304" y="1335"/>
                  </a:lnTo>
                  <a:lnTo>
                    <a:pt x="1227" y="1315"/>
                  </a:lnTo>
                  <a:lnTo>
                    <a:pt x="1148" y="1293"/>
                  </a:lnTo>
                  <a:close/>
                  <a:moveTo>
                    <a:pt x="2455" y="259"/>
                  </a:moveTo>
                  <a:lnTo>
                    <a:pt x="2436" y="265"/>
                  </a:lnTo>
                  <a:lnTo>
                    <a:pt x="2419" y="277"/>
                  </a:lnTo>
                  <a:lnTo>
                    <a:pt x="2233" y="461"/>
                  </a:lnTo>
                  <a:lnTo>
                    <a:pt x="2221" y="477"/>
                  </a:lnTo>
                  <a:lnTo>
                    <a:pt x="2216" y="496"/>
                  </a:lnTo>
                  <a:lnTo>
                    <a:pt x="2216" y="516"/>
                  </a:lnTo>
                  <a:lnTo>
                    <a:pt x="2221" y="535"/>
                  </a:lnTo>
                  <a:lnTo>
                    <a:pt x="2233" y="551"/>
                  </a:lnTo>
                  <a:lnTo>
                    <a:pt x="2457" y="772"/>
                  </a:lnTo>
                  <a:lnTo>
                    <a:pt x="1351" y="1212"/>
                  </a:lnTo>
                  <a:lnTo>
                    <a:pt x="1461" y="1233"/>
                  </a:lnTo>
                  <a:lnTo>
                    <a:pt x="1575" y="1249"/>
                  </a:lnTo>
                  <a:lnTo>
                    <a:pt x="1689" y="1264"/>
                  </a:lnTo>
                  <a:lnTo>
                    <a:pt x="1761" y="1273"/>
                  </a:lnTo>
                  <a:lnTo>
                    <a:pt x="1835" y="1282"/>
                  </a:lnTo>
                  <a:lnTo>
                    <a:pt x="1909" y="1294"/>
                  </a:lnTo>
                  <a:lnTo>
                    <a:pt x="1984" y="1307"/>
                  </a:lnTo>
                  <a:lnTo>
                    <a:pt x="2060" y="1322"/>
                  </a:lnTo>
                  <a:lnTo>
                    <a:pt x="2136" y="1340"/>
                  </a:lnTo>
                  <a:lnTo>
                    <a:pt x="2213" y="1363"/>
                  </a:lnTo>
                  <a:lnTo>
                    <a:pt x="2291" y="1389"/>
                  </a:lnTo>
                  <a:lnTo>
                    <a:pt x="2368" y="1421"/>
                  </a:lnTo>
                  <a:lnTo>
                    <a:pt x="2447" y="1458"/>
                  </a:lnTo>
                  <a:lnTo>
                    <a:pt x="2525" y="1500"/>
                  </a:lnTo>
                  <a:lnTo>
                    <a:pt x="2604" y="1550"/>
                  </a:lnTo>
                  <a:lnTo>
                    <a:pt x="2683" y="1607"/>
                  </a:lnTo>
                  <a:lnTo>
                    <a:pt x="2761" y="1672"/>
                  </a:lnTo>
                  <a:lnTo>
                    <a:pt x="2840" y="1745"/>
                  </a:lnTo>
                  <a:lnTo>
                    <a:pt x="3011" y="1321"/>
                  </a:lnTo>
                  <a:lnTo>
                    <a:pt x="3241" y="1549"/>
                  </a:lnTo>
                  <a:lnTo>
                    <a:pt x="3259" y="1561"/>
                  </a:lnTo>
                  <a:lnTo>
                    <a:pt x="3277" y="1568"/>
                  </a:lnTo>
                  <a:lnTo>
                    <a:pt x="3297" y="1568"/>
                  </a:lnTo>
                  <a:lnTo>
                    <a:pt x="3316" y="1561"/>
                  </a:lnTo>
                  <a:lnTo>
                    <a:pt x="3333" y="1549"/>
                  </a:lnTo>
                  <a:lnTo>
                    <a:pt x="3517" y="1367"/>
                  </a:lnTo>
                  <a:lnTo>
                    <a:pt x="3531" y="1350"/>
                  </a:lnTo>
                  <a:lnTo>
                    <a:pt x="3536" y="1330"/>
                  </a:lnTo>
                  <a:lnTo>
                    <a:pt x="3536" y="1311"/>
                  </a:lnTo>
                  <a:lnTo>
                    <a:pt x="3531" y="1292"/>
                  </a:lnTo>
                  <a:lnTo>
                    <a:pt x="3517" y="1274"/>
                  </a:lnTo>
                  <a:lnTo>
                    <a:pt x="2511" y="277"/>
                  </a:lnTo>
                  <a:lnTo>
                    <a:pt x="2493" y="265"/>
                  </a:lnTo>
                  <a:lnTo>
                    <a:pt x="2475" y="259"/>
                  </a:lnTo>
                  <a:lnTo>
                    <a:pt x="2455" y="259"/>
                  </a:lnTo>
                  <a:close/>
                  <a:moveTo>
                    <a:pt x="2465" y="0"/>
                  </a:moveTo>
                  <a:lnTo>
                    <a:pt x="2508" y="2"/>
                  </a:lnTo>
                  <a:lnTo>
                    <a:pt x="2549" y="10"/>
                  </a:lnTo>
                  <a:lnTo>
                    <a:pt x="2589" y="25"/>
                  </a:lnTo>
                  <a:lnTo>
                    <a:pt x="2628" y="43"/>
                  </a:lnTo>
                  <a:lnTo>
                    <a:pt x="2663" y="66"/>
                  </a:lnTo>
                  <a:lnTo>
                    <a:pt x="2696" y="95"/>
                  </a:lnTo>
                  <a:lnTo>
                    <a:pt x="3703" y="1092"/>
                  </a:lnTo>
                  <a:lnTo>
                    <a:pt x="3731" y="1125"/>
                  </a:lnTo>
                  <a:lnTo>
                    <a:pt x="3755" y="1160"/>
                  </a:lnTo>
                  <a:lnTo>
                    <a:pt x="3773" y="1198"/>
                  </a:lnTo>
                  <a:lnTo>
                    <a:pt x="3787" y="1237"/>
                  </a:lnTo>
                  <a:lnTo>
                    <a:pt x="3795" y="1278"/>
                  </a:lnTo>
                  <a:lnTo>
                    <a:pt x="3797" y="1321"/>
                  </a:lnTo>
                  <a:lnTo>
                    <a:pt x="3795" y="1364"/>
                  </a:lnTo>
                  <a:lnTo>
                    <a:pt x="3787" y="1405"/>
                  </a:lnTo>
                  <a:lnTo>
                    <a:pt x="3773" y="1445"/>
                  </a:lnTo>
                  <a:lnTo>
                    <a:pt x="3753" y="1483"/>
                  </a:lnTo>
                  <a:lnTo>
                    <a:pt x="3731" y="1517"/>
                  </a:lnTo>
                  <a:lnTo>
                    <a:pt x="3701" y="1550"/>
                  </a:lnTo>
                  <a:lnTo>
                    <a:pt x="3517" y="1731"/>
                  </a:lnTo>
                  <a:lnTo>
                    <a:pt x="3485" y="1759"/>
                  </a:lnTo>
                  <a:lnTo>
                    <a:pt x="3451" y="1783"/>
                  </a:lnTo>
                  <a:lnTo>
                    <a:pt x="3412" y="1801"/>
                  </a:lnTo>
                  <a:lnTo>
                    <a:pt x="3372" y="1815"/>
                  </a:lnTo>
                  <a:lnTo>
                    <a:pt x="3331" y="1824"/>
                  </a:lnTo>
                  <a:lnTo>
                    <a:pt x="3288" y="1827"/>
                  </a:lnTo>
                  <a:lnTo>
                    <a:pt x="3240" y="1823"/>
                  </a:lnTo>
                  <a:lnTo>
                    <a:pt x="3193" y="1813"/>
                  </a:lnTo>
                  <a:lnTo>
                    <a:pt x="3151" y="1796"/>
                  </a:lnTo>
                  <a:lnTo>
                    <a:pt x="3109" y="1774"/>
                  </a:lnTo>
                  <a:lnTo>
                    <a:pt x="2412" y="3501"/>
                  </a:lnTo>
                  <a:lnTo>
                    <a:pt x="2392" y="3545"/>
                  </a:lnTo>
                  <a:lnTo>
                    <a:pt x="2367" y="3586"/>
                  </a:lnTo>
                  <a:lnTo>
                    <a:pt x="2336" y="3623"/>
                  </a:lnTo>
                  <a:lnTo>
                    <a:pt x="2301" y="3655"/>
                  </a:lnTo>
                  <a:lnTo>
                    <a:pt x="2263" y="3684"/>
                  </a:lnTo>
                  <a:lnTo>
                    <a:pt x="2221" y="3706"/>
                  </a:lnTo>
                  <a:lnTo>
                    <a:pt x="2176" y="3725"/>
                  </a:lnTo>
                  <a:lnTo>
                    <a:pt x="2129" y="3738"/>
                  </a:lnTo>
                  <a:lnTo>
                    <a:pt x="2089" y="3743"/>
                  </a:lnTo>
                  <a:lnTo>
                    <a:pt x="2049" y="3746"/>
                  </a:lnTo>
                  <a:lnTo>
                    <a:pt x="2047" y="3746"/>
                  </a:lnTo>
                  <a:lnTo>
                    <a:pt x="2043" y="3746"/>
                  </a:lnTo>
                  <a:lnTo>
                    <a:pt x="2039" y="3746"/>
                  </a:lnTo>
                  <a:lnTo>
                    <a:pt x="1989" y="3741"/>
                  </a:lnTo>
                  <a:lnTo>
                    <a:pt x="1941" y="3731"/>
                  </a:lnTo>
                  <a:lnTo>
                    <a:pt x="1895" y="3714"/>
                  </a:lnTo>
                  <a:lnTo>
                    <a:pt x="1852" y="3693"/>
                  </a:lnTo>
                  <a:lnTo>
                    <a:pt x="1811" y="3665"/>
                  </a:lnTo>
                  <a:lnTo>
                    <a:pt x="1773" y="3632"/>
                  </a:lnTo>
                  <a:lnTo>
                    <a:pt x="115" y="2008"/>
                  </a:lnTo>
                  <a:lnTo>
                    <a:pt x="83" y="1971"/>
                  </a:lnTo>
                  <a:lnTo>
                    <a:pt x="55" y="1932"/>
                  </a:lnTo>
                  <a:lnTo>
                    <a:pt x="33" y="1890"/>
                  </a:lnTo>
                  <a:lnTo>
                    <a:pt x="16" y="1846"/>
                  </a:lnTo>
                  <a:lnTo>
                    <a:pt x="5" y="1801"/>
                  </a:lnTo>
                  <a:lnTo>
                    <a:pt x="0" y="1755"/>
                  </a:lnTo>
                  <a:lnTo>
                    <a:pt x="0" y="1708"/>
                  </a:lnTo>
                  <a:lnTo>
                    <a:pt x="5" y="1660"/>
                  </a:lnTo>
                  <a:lnTo>
                    <a:pt x="17" y="1614"/>
                  </a:lnTo>
                  <a:lnTo>
                    <a:pt x="35" y="1570"/>
                  </a:lnTo>
                  <a:lnTo>
                    <a:pt x="57" y="1529"/>
                  </a:lnTo>
                  <a:lnTo>
                    <a:pt x="84" y="1491"/>
                  </a:lnTo>
                  <a:lnTo>
                    <a:pt x="116" y="1457"/>
                  </a:lnTo>
                  <a:lnTo>
                    <a:pt x="151" y="1426"/>
                  </a:lnTo>
                  <a:lnTo>
                    <a:pt x="191" y="1400"/>
                  </a:lnTo>
                  <a:lnTo>
                    <a:pt x="233" y="1377"/>
                  </a:lnTo>
                  <a:lnTo>
                    <a:pt x="2003" y="675"/>
                  </a:lnTo>
                  <a:lnTo>
                    <a:pt x="1983" y="636"/>
                  </a:lnTo>
                  <a:lnTo>
                    <a:pt x="1967" y="594"/>
                  </a:lnTo>
                  <a:lnTo>
                    <a:pt x="1957" y="551"/>
                  </a:lnTo>
                  <a:lnTo>
                    <a:pt x="1955" y="506"/>
                  </a:lnTo>
                  <a:lnTo>
                    <a:pt x="1957" y="463"/>
                  </a:lnTo>
                  <a:lnTo>
                    <a:pt x="1965" y="421"/>
                  </a:lnTo>
                  <a:lnTo>
                    <a:pt x="1979" y="381"/>
                  </a:lnTo>
                  <a:lnTo>
                    <a:pt x="1997" y="345"/>
                  </a:lnTo>
                  <a:lnTo>
                    <a:pt x="2021" y="309"/>
                  </a:lnTo>
                  <a:lnTo>
                    <a:pt x="2049" y="277"/>
                  </a:lnTo>
                  <a:lnTo>
                    <a:pt x="2233" y="95"/>
                  </a:lnTo>
                  <a:lnTo>
                    <a:pt x="2267" y="67"/>
                  </a:lnTo>
                  <a:lnTo>
                    <a:pt x="2301" y="43"/>
                  </a:lnTo>
                  <a:lnTo>
                    <a:pt x="2340" y="25"/>
                  </a:lnTo>
                  <a:lnTo>
                    <a:pt x="2380" y="10"/>
                  </a:lnTo>
                  <a:lnTo>
                    <a:pt x="2421" y="2"/>
                  </a:lnTo>
                  <a:lnTo>
                    <a:pt x="2465" y="0"/>
                  </a:lnTo>
                  <a:close/>
                </a:path>
              </a:pathLst>
            </a:custGeom>
            <a:grpFill/>
            <a:ln w="0">
              <a:noFill/>
              <a:prstDash val="solid"/>
              <a:round/>
            </a:ln>
          </p:spPr>
          <p:txBody>
            <a:bodyPr vert="horz" wrap="square" lIns="91428" tIns="45714" rIns="91428" bIns="45714" numCol="1" anchor="t" anchorCtr="0" compatLnSpc="1"/>
            <a:lstStyle/>
            <a:p>
              <a:endParaRPr lang="ru-RU" sz="36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Freeform 92"/>
            <p:cNvSpPr>
              <a:spLocks noEditPoints="1"/>
            </p:cNvSpPr>
            <p:nvPr/>
          </p:nvSpPr>
          <p:spPr bwMode="auto">
            <a:xfrm>
              <a:off x="6894513" y="4384675"/>
              <a:ext cx="344488" cy="342900"/>
            </a:xfrm>
            <a:custGeom>
              <a:avLst/>
              <a:gdLst>
                <a:gd name="T0" fmla="*/ 287 w 652"/>
                <a:gd name="T1" fmla="*/ 133 h 646"/>
                <a:gd name="T2" fmla="*/ 217 w 652"/>
                <a:gd name="T3" fmla="*/ 162 h 646"/>
                <a:gd name="T4" fmla="*/ 164 w 652"/>
                <a:gd name="T5" fmla="*/ 215 h 646"/>
                <a:gd name="T6" fmla="*/ 135 w 652"/>
                <a:gd name="T7" fmla="*/ 284 h 646"/>
                <a:gd name="T8" fmla="*/ 135 w 652"/>
                <a:gd name="T9" fmla="*/ 362 h 646"/>
                <a:gd name="T10" fmla="*/ 164 w 652"/>
                <a:gd name="T11" fmla="*/ 432 h 646"/>
                <a:gd name="T12" fmla="*/ 217 w 652"/>
                <a:gd name="T13" fmla="*/ 483 h 646"/>
                <a:gd name="T14" fmla="*/ 287 w 652"/>
                <a:gd name="T15" fmla="*/ 512 h 646"/>
                <a:gd name="T16" fmla="*/ 365 w 652"/>
                <a:gd name="T17" fmla="*/ 512 h 646"/>
                <a:gd name="T18" fmla="*/ 436 w 652"/>
                <a:gd name="T19" fmla="*/ 483 h 646"/>
                <a:gd name="T20" fmla="*/ 488 w 652"/>
                <a:gd name="T21" fmla="*/ 432 h 646"/>
                <a:gd name="T22" fmla="*/ 517 w 652"/>
                <a:gd name="T23" fmla="*/ 362 h 646"/>
                <a:gd name="T24" fmla="*/ 517 w 652"/>
                <a:gd name="T25" fmla="*/ 284 h 646"/>
                <a:gd name="T26" fmla="*/ 488 w 652"/>
                <a:gd name="T27" fmla="*/ 215 h 646"/>
                <a:gd name="T28" fmla="*/ 436 w 652"/>
                <a:gd name="T29" fmla="*/ 162 h 646"/>
                <a:gd name="T30" fmla="*/ 365 w 652"/>
                <a:gd name="T31" fmla="*/ 133 h 646"/>
                <a:gd name="T32" fmla="*/ 325 w 652"/>
                <a:gd name="T33" fmla="*/ 0 h 646"/>
                <a:gd name="T34" fmla="*/ 420 w 652"/>
                <a:gd name="T35" fmla="*/ 14 h 646"/>
                <a:gd name="T36" fmla="*/ 504 w 652"/>
                <a:gd name="T37" fmla="*/ 52 h 646"/>
                <a:gd name="T38" fmla="*/ 572 w 652"/>
                <a:gd name="T39" fmla="*/ 111 h 646"/>
                <a:gd name="T40" fmla="*/ 621 w 652"/>
                <a:gd name="T41" fmla="*/ 187 h 646"/>
                <a:gd name="T42" fmla="*/ 648 w 652"/>
                <a:gd name="T43" fmla="*/ 276 h 646"/>
                <a:gd name="T44" fmla="*/ 648 w 652"/>
                <a:gd name="T45" fmla="*/ 371 h 646"/>
                <a:gd name="T46" fmla="*/ 621 w 652"/>
                <a:gd name="T47" fmla="*/ 459 h 646"/>
                <a:gd name="T48" fmla="*/ 572 w 652"/>
                <a:gd name="T49" fmla="*/ 535 h 646"/>
                <a:gd name="T50" fmla="*/ 504 w 652"/>
                <a:gd name="T51" fmla="*/ 594 h 646"/>
                <a:gd name="T52" fmla="*/ 420 w 652"/>
                <a:gd name="T53" fmla="*/ 632 h 646"/>
                <a:gd name="T54" fmla="*/ 325 w 652"/>
                <a:gd name="T55" fmla="*/ 646 h 646"/>
                <a:gd name="T56" fmla="*/ 232 w 652"/>
                <a:gd name="T57" fmla="*/ 632 h 646"/>
                <a:gd name="T58" fmla="*/ 148 w 652"/>
                <a:gd name="T59" fmla="*/ 594 h 646"/>
                <a:gd name="T60" fmla="*/ 80 w 652"/>
                <a:gd name="T61" fmla="*/ 535 h 646"/>
                <a:gd name="T62" fmla="*/ 31 w 652"/>
                <a:gd name="T63" fmla="*/ 459 h 646"/>
                <a:gd name="T64" fmla="*/ 4 w 652"/>
                <a:gd name="T65" fmla="*/ 371 h 646"/>
                <a:gd name="T66" fmla="*/ 4 w 652"/>
                <a:gd name="T67" fmla="*/ 276 h 646"/>
                <a:gd name="T68" fmla="*/ 31 w 652"/>
                <a:gd name="T69" fmla="*/ 187 h 646"/>
                <a:gd name="T70" fmla="*/ 80 w 652"/>
                <a:gd name="T71" fmla="*/ 111 h 646"/>
                <a:gd name="T72" fmla="*/ 148 w 652"/>
                <a:gd name="T73" fmla="*/ 52 h 646"/>
                <a:gd name="T74" fmla="*/ 232 w 652"/>
                <a:gd name="T75" fmla="*/ 14 h 646"/>
                <a:gd name="T76" fmla="*/ 325 w 652"/>
                <a:gd name="T7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52" h="646">
                  <a:moveTo>
                    <a:pt x="325" y="129"/>
                  </a:moveTo>
                  <a:lnTo>
                    <a:pt x="287" y="133"/>
                  </a:lnTo>
                  <a:lnTo>
                    <a:pt x="249" y="145"/>
                  </a:lnTo>
                  <a:lnTo>
                    <a:pt x="217" y="162"/>
                  </a:lnTo>
                  <a:lnTo>
                    <a:pt x="188" y="186"/>
                  </a:lnTo>
                  <a:lnTo>
                    <a:pt x="164" y="215"/>
                  </a:lnTo>
                  <a:lnTo>
                    <a:pt x="145" y="248"/>
                  </a:lnTo>
                  <a:lnTo>
                    <a:pt x="135" y="284"/>
                  </a:lnTo>
                  <a:lnTo>
                    <a:pt x="131" y="323"/>
                  </a:lnTo>
                  <a:lnTo>
                    <a:pt x="135" y="362"/>
                  </a:lnTo>
                  <a:lnTo>
                    <a:pt x="145" y="399"/>
                  </a:lnTo>
                  <a:lnTo>
                    <a:pt x="164" y="432"/>
                  </a:lnTo>
                  <a:lnTo>
                    <a:pt x="188" y="459"/>
                  </a:lnTo>
                  <a:lnTo>
                    <a:pt x="217" y="483"/>
                  </a:lnTo>
                  <a:lnTo>
                    <a:pt x="249" y="502"/>
                  </a:lnTo>
                  <a:lnTo>
                    <a:pt x="287" y="512"/>
                  </a:lnTo>
                  <a:lnTo>
                    <a:pt x="325" y="516"/>
                  </a:lnTo>
                  <a:lnTo>
                    <a:pt x="365" y="512"/>
                  </a:lnTo>
                  <a:lnTo>
                    <a:pt x="403" y="502"/>
                  </a:lnTo>
                  <a:lnTo>
                    <a:pt x="436" y="483"/>
                  </a:lnTo>
                  <a:lnTo>
                    <a:pt x="464" y="459"/>
                  </a:lnTo>
                  <a:lnTo>
                    <a:pt x="488" y="432"/>
                  </a:lnTo>
                  <a:lnTo>
                    <a:pt x="507" y="399"/>
                  </a:lnTo>
                  <a:lnTo>
                    <a:pt x="517" y="362"/>
                  </a:lnTo>
                  <a:lnTo>
                    <a:pt x="521" y="323"/>
                  </a:lnTo>
                  <a:lnTo>
                    <a:pt x="517" y="284"/>
                  </a:lnTo>
                  <a:lnTo>
                    <a:pt x="507" y="248"/>
                  </a:lnTo>
                  <a:lnTo>
                    <a:pt x="488" y="215"/>
                  </a:lnTo>
                  <a:lnTo>
                    <a:pt x="464" y="186"/>
                  </a:lnTo>
                  <a:lnTo>
                    <a:pt x="436" y="162"/>
                  </a:lnTo>
                  <a:lnTo>
                    <a:pt x="403" y="145"/>
                  </a:lnTo>
                  <a:lnTo>
                    <a:pt x="365" y="133"/>
                  </a:lnTo>
                  <a:lnTo>
                    <a:pt x="325" y="129"/>
                  </a:lnTo>
                  <a:close/>
                  <a:moveTo>
                    <a:pt x="325" y="0"/>
                  </a:moveTo>
                  <a:lnTo>
                    <a:pt x="373" y="4"/>
                  </a:lnTo>
                  <a:lnTo>
                    <a:pt x="420" y="14"/>
                  </a:lnTo>
                  <a:lnTo>
                    <a:pt x="463" y="30"/>
                  </a:lnTo>
                  <a:lnTo>
                    <a:pt x="504" y="52"/>
                  </a:lnTo>
                  <a:lnTo>
                    <a:pt x="540" y="79"/>
                  </a:lnTo>
                  <a:lnTo>
                    <a:pt x="572" y="111"/>
                  </a:lnTo>
                  <a:lnTo>
                    <a:pt x="599" y="148"/>
                  </a:lnTo>
                  <a:lnTo>
                    <a:pt x="621" y="187"/>
                  </a:lnTo>
                  <a:lnTo>
                    <a:pt x="637" y="229"/>
                  </a:lnTo>
                  <a:lnTo>
                    <a:pt x="648" y="276"/>
                  </a:lnTo>
                  <a:lnTo>
                    <a:pt x="652" y="323"/>
                  </a:lnTo>
                  <a:lnTo>
                    <a:pt x="648" y="371"/>
                  </a:lnTo>
                  <a:lnTo>
                    <a:pt x="637" y="416"/>
                  </a:lnTo>
                  <a:lnTo>
                    <a:pt x="621" y="459"/>
                  </a:lnTo>
                  <a:lnTo>
                    <a:pt x="599" y="499"/>
                  </a:lnTo>
                  <a:lnTo>
                    <a:pt x="572" y="535"/>
                  </a:lnTo>
                  <a:lnTo>
                    <a:pt x="540" y="566"/>
                  </a:lnTo>
                  <a:lnTo>
                    <a:pt x="504" y="594"/>
                  </a:lnTo>
                  <a:lnTo>
                    <a:pt x="463" y="616"/>
                  </a:lnTo>
                  <a:lnTo>
                    <a:pt x="420" y="632"/>
                  </a:lnTo>
                  <a:lnTo>
                    <a:pt x="373" y="643"/>
                  </a:lnTo>
                  <a:lnTo>
                    <a:pt x="325" y="646"/>
                  </a:lnTo>
                  <a:lnTo>
                    <a:pt x="277" y="643"/>
                  </a:lnTo>
                  <a:lnTo>
                    <a:pt x="232" y="632"/>
                  </a:lnTo>
                  <a:lnTo>
                    <a:pt x="188" y="616"/>
                  </a:lnTo>
                  <a:lnTo>
                    <a:pt x="148" y="594"/>
                  </a:lnTo>
                  <a:lnTo>
                    <a:pt x="112" y="566"/>
                  </a:lnTo>
                  <a:lnTo>
                    <a:pt x="80" y="535"/>
                  </a:lnTo>
                  <a:lnTo>
                    <a:pt x="52" y="499"/>
                  </a:lnTo>
                  <a:lnTo>
                    <a:pt x="31" y="459"/>
                  </a:lnTo>
                  <a:lnTo>
                    <a:pt x="13" y="416"/>
                  </a:lnTo>
                  <a:lnTo>
                    <a:pt x="4" y="371"/>
                  </a:lnTo>
                  <a:lnTo>
                    <a:pt x="0" y="323"/>
                  </a:lnTo>
                  <a:lnTo>
                    <a:pt x="4" y="276"/>
                  </a:lnTo>
                  <a:lnTo>
                    <a:pt x="13" y="229"/>
                  </a:lnTo>
                  <a:lnTo>
                    <a:pt x="31" y="187"/>
                  </a:lnTo>
                  <a:lnTo>
                    <a:pt x="52" y="148"/>
                  </a:lnTo>
                  <a:lnTo>
                    <a:pt x="80" y="111"/>
                  </a:lnTo>
                  <a:lnTo>
                    <a:pt x="112" y="79"/>
                  </a:lnTo>
                  <a:lnTo>
                    <a:pt x="148" y="52"/>
                  </a:lnTo>
                  <a:lnTo>
                    <a:pt x="188" y="30"/>
                  </a:lnTo>
                  <a:lnTo>
                    <a:pt x="232" y="14"/>
                  </a:lnTo>
                  <a:lnTo>
                    <a:pt x="277" y="4"/>
                  </a:lnTo>
                  <a:lnTo>
                    <a:pt x="325" y="0"/>
                  </a:lnTo>
                  <a:close/>
                </a:path>
              </a:pathLst>
            </a:custGeom>
            <a:grpFill/>
            <a:ln w="0">
              <a:noFill/>
              <a:prstDash val="solid"/>
              <a:round/>
            </a:ln>
          </p:spPr>
          <p:txBody>
            <a:bodyPr vert="horz" wrap="square" lIns="91428" tIns="45714" rIns="91428" bIns="45714" numCol="1" anchor="t" anchorCtr="0" compatLnSpc="1"/>
            <a:lstStyle/>
            <a:p>
              <a:endParaRPr lang="ru-RU" sz="36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Freeform 93"/>
            <p:cNvSpPr>
              <a:spLocks noEditPoints="1"/>
            </p:cNvSpPr>
            <p:nvPr/>
          </p:nvSpPr>
          <p:spPr bwMode="auto">
            <a:xfrm>
              <a:off x="7791451" y="3292475"/>
              <a:ext cx="344488" cy="341313"/>
            </a:xfrm>
            <a:custGeom>
              <a:avLst/>
              <a:gdLst>
                <a:gd name="T0" fmla="*/ 286 w 652"/>
                <a:gd name="T1" fmla="*/ 133 h 646"/>
                <a:gd name="T2" fmla="*/ 217 w 652"/>
                <a:gd name="T3" fmla="*/ 162 h 646"/>
                <a:gd name="T4" fmla="*/ 164 w 652"/>
                <a:gd name="T5" fmla="*/ 214 h 646"/>
                <a:gd name="T6" fmla="*/ 134 w 652"/>
                <a:gd name="T7" fmla="*/ 284 h 646"/>
                <a:gd name="T8" fmla="*/ 134 w 652"/>
                <a:gd name="T9" fmla="*/ 362 h 646"/>
                <a:gd name="T10" fmla="*/ 164 w 652"/>
                <a:gd name="T11" fmla="*/ 430 h 646"/>
                <a:gd name="T12" fmla="*/ 217 w 652"/>
                <a:gd name="T13" fmla="*/ 483 h 646"/>
                <a:gd name="T14" fmla="*/ 286 w 652"/>
                <a:gd name="T15" fmla="*/ 512 h 646"/>
                <a:gd name="T16" fmla="*/ 365 w 652"/>
                <a:gd name="T17" fmla="*/ 512 h 646"/>
                <a:gd name="T18" fmla="*/ 436 w 652"/>
                <a:gd name="T19" fmla="*/ 483 h 646"/>
                <a:gd name="T20" fmla="*/ 488 w 652"/>
                <a:gd name="T21" fmla="*/ 430 h 646"/>
                <a:gd name="T22" fmla="*/ 517 w 652"/>
                <a:gd name="T23" fmla="*/ 362 h 646"/>
                <a:gd name="T24" fmla="*/ 517 w 652"/>
                <a:gd name="T25" fmla="*/ 284 h 646"/>
                <a:gd name="T26" fmla="*/ 488 w 652"/>
                <a:gd name="T27" fmla="*/ 214 h 646"/>
                <a:gd name="T28" fmla="*/ 436 w 652"/>
                <a:gd name="T29" fmla="*/ 162 h 646"/>
                <a:gd name="T30" fmla="*/ 365 w 652"/>
                <a:gd name="T31" fmla="*/ 133 h 646"/>
                <a:gd name="T32" fmla="*/ 326 w 652"/>
                <a:gd name="T33" fmla="*/ 0 h 646"/>
                <a:gd name="T34" fmla="*/ 420 w 652"/>
                <a:gd name="T35" fmla="*/ 13 h 646"/>
                <a:gd name="T36" fmla="*/ 504 w 652"/>
                <a:gd name="T37" fmla="*/ 51 h 646"/>
                <a:gd name="T38" fmla="*/ 572 w 652"/>
                <a:gd name="T39" fmla="*/ 111 h 646"/>
                <a:gd name="T40" fmla="*/ 621 w 652"/>
                <a:gd name="T41" fmla="*/ 186 h 646"/>
                <a:gd name="T42" fmla="*/ 649 w 652"/>
                <a:gd name="T43" fmla="*/ 274 h 646"/>
                <a:gd name="T44" fmla="*/ 649 w 652"/>
                <a:gd name="T45" fmla="*/ 370 h 646"/>
                <a:gd name="T46" fmla="*/ 621 w 652"/>
                <a:gd name="T47" fmla="*/ 458 h 646"/>
                <a:gd name="T48" fmla="*/ 572 w 652"/>
                <a:gd name="T49" fmla="*/ 535 h 646"/>
                <a:gd name="T50" fmla="*/ 504 w 652"/>
                <a:gd name="T51" fmla="*/ 593 h 646"/>
                <a:gd name="T52" fmla="*/ 420 w 652"/>
                <a:gd name="T53" fmla="*/ 631 h 646"/>
                <a:gd name="T54" fmla="*/ 326 w 652"/>
                <a:gd name="T55" fmla="*/ 646 h 646"/>
                <a:gd name="T56" fmla="*/ 232 w 652"/>
                <a:gd name="T57" fmla="*/ 631 h 646"/>
                <a:gd name="T58" fmla="*/ 149 w 652"/>
                <a:gd name="T59" fmla="*/ 593 h 646"/>
                <a:gd name="T60" fmla="*/ 80 w 652"/>
                <a:gd name="T61" fmla="*/ 535 h 646"/>
                <a:gd name="T62" fmla="*/ 30 w 652"/>
                <a:gd name="T63" fmla="*/ 458 h 646"/>
                <a:gd name="T64" fmla="*/ 4 w 652"/>
                <a:gd name="T65" fmla="*/ 370 h 646"/>
                <a:gd name="T66" fmla="*/ 4 w 652"/>
                <a:gd name="T67" fmla="*/ 274 h 646"/>
                <a:gd name="T68" fmla="*/ 30 w 652"/>
                <a:gd name="T69" fmla="*/ 186 h 646"/>
                <a:gd name="T70" fmla="*/ 80 w 652"/>
                <a:gd name="T71" fmla="*/ 111 h 646"/>
                <a:gd name="T72" fmla="*/ 149 w 652"/>
                <a:gd name="T73" fmla="*/ 51 h 646"/>
                <a:gd name="T74" fmla="*/ 232 w 652"/>
                <a:gd name="T75" fmla="*/ 13 h 646"/>
                <a:gd name="T76" fmla="*/ 326 w 652"/>
                <a:gd name="T77"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52" h="646">
                  <a:moveTo>
                    <a:pt x="326" y="129"/>
                  </a:moveTo>
                  <a:lnTo>
                    <a:pt x="286" y="133"/>
                  </a:lnTo>
                  <a:lnTo>
                    <a:pt x="250" y="144"/>
                  </a:lnTo>
                  <a:lnTo>
                    <a:pt x="217" y="162"/>
                  </a:lnTo>
                  <a:lnTo>
                    <a:pt x="188" y="186"/>
                  </a:lnTo>
                  <a:lnTo>
                    <a:pt x="164" y="214"/>
                  </a:lnTo>
                  <a:lnTo>
                    <a:pt x="146" y="247"/>
                  </a:lnTo>
                  <a:lnTo>
                    <a:pt x="134" y="284"/>
                  </a:lnTo>
                  <a:lnTo>
                    <a:pt x="130" y="322"/>
                  </a:lnTo>
                  <a:lnTo>
                    <a:pt x="134" y="362"/>
                  </a:lnTo>
                  <a:lnTo>
                    <a:pt x="146" y="397"/>
                  </a:lnTo>
                  <a:lnTo>
                    <a:pt x="164" y="430"/>
                  </a:lnTo>
                  <a:lnTo>
                    <a:pt x="188" y="459"/>
                  </a:lnTo>
                  <a:lnTo>
                    <a:pt x="217" y="483"/>
                  </a:lnTo>
                  <a:lnTo>
                    <a:pt x="250" y="500"/>
                  </a:lnTo>
                  <a:lnTo>
                    <a:pt x="286" y="512"/>
                  </a:lnTo>
                  <a:lnTo>
                    <a:pt x="326" y="516"/>
                  </a:lnTo>
                  <a:lnTo>
                    <a:pt x="365" y="512"/>
                  </a:lnTo>
                  <a:lnTo>
                    <a:pt x="402" y="500"/>
                  </a:lnTo>
                  <a:lnTo>
                    <a:pt x="436" y="483"/>
                  </a:lnTo>
                  <a:lnTo>
                    <a:pt x="464" y="459"/>
                  </a:lnTo>
                  <a:lnTo>
                    <a:pt x="488" y="430"/>
                  </a:lnTo>
                  <a:lnTo>
                    <a:pt x="506" y="397"/>
                  </a:lnTo>
                  <a:lnTo>
                    <a:pt x="517" y="362"/>
                  </a:lnTo>
                  <a:lnTo>
                    <a:pt x="521" y="322"/>
                  </a:lnTo>
                  <a:lnTo>
                    <a:pt x="517" y="284"/>
                  </a:lnTo>
                  <a:lnTo>
                    <a:pt x="506" y="247"/>
                  </a:lnTo>
                  <a:lnTo>
                    <a:pt x="488" y="214"/>
                  </a:lnTo>
                  <a:lnTo>
                    <a:pt x="464" y="186"/>
                  </a:lnTo>
                  <a:lnTo>
                    <a:pt x="436" y="162"/>
                  </a:lnTo>
                  <a:lnTo>
                    <a:pt x="402" y="144"/>
                  </a:lnTo>
                  <a:lnTo>
                    <a:pt x="365" y="133"/>
                  </a:lnTo>
                  <a:lnTo>
                    <a:pt x="326" y="129"/>
                  </a:lnTo>
                  <a:close/>
                  <a:moveTo>
                    <a:pt x="326" y="0"/>
                  </a:moveTo>
                  <a:lnTo>
                    <a:pt x="374" y="4"/>
                  </a:lnTo>
                  <a:lnTo>
                    <a:pt x="420" y="13"/>
                  </a:lnTo>
                  <a:lnTo>
                    <a:pt x="464" y="30"/>
                  </a:lnTo>
                  <a:lnTo>
                    <a:pt x="504" y="51"/>
                  </a:lnTo>
                  <a:lnTo>
                    <a:pt x="540" y="79"/>
                  </a:lnTo>
                  <a:lnTo>
                    <a:pt x="572" y="111"/>
                  </a:lnTo>
                  <a:lnTo>
                    <a:pt x="600" y="146"/>
                  </a:lnTo>
                  <a:lnTo>
                    <a:pt x="621" y="186"/>
                  </a:lnTo>
                  <a:lnTo>
                    <a:pt x="638" y="230"/>
                  </a:lnTo>
                  <a:lnTo>
                    <a:pt x="649" y="274"/>
                  </a:lnTo>
                  <a:lnTo>
                    <a:pt x="652" y="322"/>
                  </a:lnTo>
                  <a:lnTo>
                    <a:pt x="649" y="370"/>
                  </a:lnTo>
                  <a:lnTo>
                    <a:pt x="638" y="416"/>
                  </a:lnTo>
                  <a:lnTo>
                    <a:pt x="621" y="458"/>
                  </a:lnTo>
                  <a:lnTo>
                    <a:pt x="600" y="498"/>
                  </a:lnTo>
                  <a:lnTo>
                    <a:pt x="572" y="535"/>
                  </a:lnTo>
                  <a:lnTo>
                    <a:pt x="540" y="566"/>
                  </a:lnTo>
                  <a:lnTo>
                    <a:pt x="504" y="593"/>
                  </a:lnTo>
                  <a:lnTo>
                    <a:pt x="464" y="615"/>
                  </a:lnTo>
                  <a:lnTo>
                    <a:pt x="420" y="631"/>
                  </a:lnTo>
                  <a:lnTo>
                    <a:pt x="374" y="642"/>
                  </a:lnTo>
                  <a:lnTo>
                    <a:pt x="326" y="646"/>
                  </a:lnTo>
                  <a:lnTo>
                    <a:pt x="278" y="642"/>
                  </a:lnTo>
                  <a:lnTo>
                    <a:pt x="232" y="631"/>
                  </a:lnTo>
                  <a:lnTo>
                    <a:pt x="189" y="615"/>
                  </a:lnTo>
                  <a:lnTo>
                    <a:pt x="149" y="593"/>
                  </a:lnTo>
                  <a:lnTo>
                    <a:pt x="112" y="566"/>
                  </a:lnTo>
                  <a:lnTo>
                    <a:pt x="80" y="535"/>
                  </a:lnTo>
                  <a:lnTo>
                    <a:pt x="53" y="498"/>
                  </a:lnTo>
                  <a:lnTo>
                    <a:pt x="30" y="458"/>
                  </a:lnTo>
                  <a:lnTo>
                    <a:pt x="14" y="416"/>
                  </a:lnTo>
                  <a:lnTo>
                    <a:pt x="4" y="370"/>
                  </a:lnTo>
                  <a:lnTo>
                    <a:pt x="0" y="322"/>
                  </a:lnTo>
                  <a:lnTo>
                    <a:pt x="4" y="274"/>
                  </a:lnTo>
                  <a:lnTo>
                    <a:pt x="14" y="230"/>
                  </a:lnTo>
                  <a:lnTo>
                    <a:pt x="30" y="186"/>
                  </a:lnTo>
                  <a:lnTo>
                    <a:pt x="53" y="146"/>
                  </a:lnTo>
                  <a:lnTo>
                    <a:pt x="80" y="111"/>
                  </a:lnTo>
                  <a:lnTo>
                    <a:pt x="112" y="79"/>
                  </a:lnTo>
                  <a:lnTo>
                    <a:pt x="149" y="51"/>
                  </a:lnTo>
                  <a:lnTo>
                    <a:pt x="189" y="30"/>
                  </a:lnTo>
                  <a:lnTo>
                    <a:pt x="232" y="13"/>
                  </a:lnTo>
                  <a:lnTo>
                    <a:pt x="278" y="4"/>
                  </a:lnTo>
                  <a:lnTo>
                    <a:pt x="326" y="0"/>
                  </a:lnTo>
                  <a:close/>
                </a:path>
              </a:pathLst>
            </a:custGeom>
            <a:grpFill/>
            <a:ln w="0">
              <a:noFill/>
              <a:prstDash val="solid"/>
              <a:round/>
            </a:ln>
          </p:spPr>
          <p:txBody>
            <a:bodyPr vert="horz" wrap="square" lIns="91428" tIns="45714" rIns="91428" bIns="45714" numCol="1" anchor="t" anchorCtr="0" compatLnSpc="1"/>
            <a:lstStyle/>
            <a:p>
              <a:endParaRPr lang="ru-RU" sz="36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Freeform 94"/>
            <p:cNvSpPr>
              <a:spLocks noEditPoints="1"/>
            </p:cNvSpPr>
            <p:nvPr/>
          </p:nvSpPr>
          <p:spPr bwMode="auto">
            <a:xfrm>
              <a:off x="6481763" y="4316413"/>
              <a:ext cx="274638" cy="274638"/>
            </a:xfrm>
            <a:custGeom>
              <a:avLst/>
              <a:gdLst>
                <a:gd name="T0" fmla="*/ 229 w 521"/>
                <a:gd name="T1" fmla="*/ 133 h 517"/>
                <a:gd name="T2" fmla="*/ 178 w 521"/>
                <a:gd name="T3" fmla="*/ 158 h 517"/>
                <a:gd name="T4" fmla="*/ 142 w 521"/>
                <a:gd name="T5" fmla="*/ 201 h 517"/>
                <a:gd name="T6" fmla="*/ 129 w 521"/>
                <a:gd name="T7" fmla="*/ 258 h 517"/>
                <a:gd name="T8" fmla="*/ 142 w 521"/>
                <a:gd name="T9" fmla="*/ 315 h 517"/>
                <a:gd name="T10" fmla="*/ 178 w 521"/>
                <a:gd name="T11" fmla="*/ 358 h 517"/>
                <a:gd name="T12" fmla="*/ 229 w 521"/>
                <a:gd name="T13" fmla="*/ 384 h 517"/>
                <a:gd name="T14" fmla="*/ 289 w 521"/>
                <a:gd name="T15" fmla="*/ 384 h 517"/>
                <a:gd name="T16" fmla="*/ 341 w 521"/>
                <a:gd name="T17" fmla="*/ 358 h 517"/>
                <a:gd name="T18" fmla="*/ 377 w 521"/>
                <a:gd name="T19" fmla="*/ 315 h 517"/>
                <a:gd name="T20" fmla="*/ 390 w 521"/>
                <a:gd name="T21" fmla="*/ 258 h 517"/>
                <a:gd name="T22" fmla="*/ 377 w 521"/>
                <a:gd name="T23" fmla="*/ 201 h 517"/>
                <a:gd name="T24" fmla="*/ 341 w 521"/>
                <a:gd name="T25" fmla="*/ 158 h 517"/>
                <a:gd name="T26" fmla="*/ 289 w 521"/>
                <a:gd name="T27" fmla="*/ 133 h 517"/>
                <a:gd name="T28" fmla="*/ 260 w 521"/>
                <a:gd name="T29" fmla="*/ 0 h 517"/>
                <a:gd name="T30" fmla="*/ 350 w 521"/>
                <a:gd name="T31" fmla="*/ 16 h 517"/>
                <a:gd name="T32" fmla="*/ 428 w 521"/>
                <a:gd name="T33" fmla="*/ 61 h 517"/>
                <a:gd name="T34" fmla="*/ 485 w 521"/>
                <a:gd name="T35" fmla="*/ 129 h 517"/>
                <a:gd name="T36" fmla="*/ 517 w 521"/>
                <a:gd name="T37" fmla="*/ 212 h 517"/>
                <a:gd name="T38" fmla="*/ 517 w 521"/>
                <a:gd name="T39" fmla="*/ 304 h 517"/>
                <a:gd name="T40" fmla="*/ 485 w 521"/>
                <a:gd name="T41" fmla="*/ 389 h 517"/>
                <a:gd name="T42" fmla="*/ 428 w 521"/>
                <a:gd name="T43" fmla="*/ 455 h 517"/>
                <a:gd name="T44" fmla="*/ 350 w 521"/>
                <a:gd name="T45" fmla="*/ 500 h 517"/>
                <a:gd name="T46" fmla="*/ 260 w 521"/>
                <a:gd name="T47" fmla="*/ 517 h 517"/>
                <a:gd name="T48" fmla="*/ 177 w 521"/>
                <a:gd name="T49" fmla="*/ 504 h 517"/>
                <a:gd name="T50" fmla="*/ 106 w 521"/>
                <a:gd name="T51" fmla="*/ 467 h 517"/>
                <a:gd name="T52" fmla="*/ 49 w 521"/>
                <a:gd name="T53" fmla="*/ 410 h 517"/>
                <a:gd name="T54" fmla="*/ 13 w 521"/>
                <a:gd name="T55" fmla="*/ 340 h 517"/>
                <a:gd name="T56" fmla="*/ 0 w 521"/>
                <a:gd name="T57" fmla="*/ 258 h 517"/>
                <a:gd name="T58" fmla="*/ 13 w 521"/>
                <a:gd name="T59" fmla="*/ 176 h 517"/>
                <a:gd name="T60" fmla="*/ 49 w 521"/>
                <a:gd name="T61" fmla="*/ 106 h 517"/>
                <a:gd name="T62" fmla="*/ 106 w 521"/>
                <a:gd name="T63" fmla="*/ 49 h 517"/>
                <a:gd name="T64" fmla="*/ 177 w 521"/>
                <a:gd name="T65" fmla="*/ 14 h 517"/>
                <a:gd name="T66" fmla="*/ 260 w 521"/>
                <a:gd name="T67" fmla="*/ 0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1" h="517">
                  <a:moveTo>
                    <a:pt x="260" y="129"/>
                  </a:moveTo>
                  <a:lnTo>
                    <a:pt x="229" y="133"/>
                  </a:lnTo>
                  <a:lnTo>
                    <a:pt x="202" y="142"/>
                  </a:lnTo>
                  <a:lnTo>
                    <a:pt x="178" y="158"/>
                  </a:lnTo>
                  <a:lnTo>
                    <a:pt x="158" y="176"/>
                  </a:lnTo>
                  <a:lnTo>
                    <a:pt x="142" y="201"/>
                  </a:lnTo>
                  <a:lnTo>
                    <a:pt x="133" y="229"/>
                  </a:lnTo>
                  <a:lnTo>
                    <a:pt x="129" y="258"/>
                  </a:lnTo>
                  <a:lnTo>
                    <a:pt x="133" y="288"/>
                  </a:lnTo>
                  <a:lnTo>
                    <a:pt x="142" y="315"/>
                  </a:lnTo>
                  <a:lnTo>
                    <a:pt x="158" y="339"/>
                  </a:lnTo>
                  <a:lnTo>
                    <a:pt x="178" y="358"/>
                  </a:lnTo>
                  <a:lnTo>
                    <a:pt x="202" y="374"/>
                  </a:lnTo>
                  <a:lnTo>
                    <a:pt x="229" y="384"/>
                  </a:lnTo>
                  <a:lnTo>
                    <a:pt x="260" y="388"/>
                  </a:lnTo>
                  <a:lnTo>
                    <a:pt x="289" y="384"/>
                  </a:lnTo>
                  <a:lnTo>
                    <a:pt x="317" y="374"/>
                  </a:lnTo>
                  <a:lnTo>
                    <a:pt x="341" y="358"/>
                  </a:lnTo>
                  <a:lnTo>
                    <a:pt x="361" y="339"/>
                  </a:lnTo>
                  <a:lnTo>
                    <a:pt x="377" y="315"/>
                  </a:lnTo>
                  <a:lnTo>
                    <a:pt x="386" y="288"/>
                  </a:lnTo>
                  <a:lnTo>
                    <a:pt x="390" y="258"/>
                  </a:lnTo>
                  <a:lnTo>
                    <a:pt x="386" y="229"/>
                  </a:lnTo>
                  <a:lnTo>
                    <a:pt x="377" y="201"/>
                  </a:lnTo>
                  <a:lnTo>
                    <a:pt x="361" y="176"/>
                  </a:lnTo>
                  <a:lnTo>
                    <a:pt x="341" y="158"/>
                  </a:lnTo>
                  <a:lnTo>
                    <a:pt x="317" y="142"/>
                  </a:lnTo>
                  <a:lnTo>
                    <a:pt x="289" y="133"/>
                  </a:lnTo>
                  <a:lnTo>
                    <a:pt x="260" y="129"/>
                  </a:lnTo>
                  <a:close/>
                  <a:moveTo>
                    <a:pt x="260" y="0"/>
                  </a:moveTo>
                  <a:lnTo>
                    <a:pt x="306" y="4"/>
                  </a:lnTo>
                  <a:lnTo>
                    <a:pt x="350" y="16"/>
                  </a:lnTo>
                  <a:lnTo>
                    <a:pt x="392" y="35"/>
                  </a:lnTo>
                  <a:lnTo>
                    <a:pt x="428" y="61"/>
                  </a:lnTo>
                  <a:lnTo>
                    <a:pt x="460" y="92"/>
                  </a:lnTo>
                  <a:lnTo>
                    <a:pt x="485" y="129"/>
                  </a:lnTo>
                  <a:lnTo>
                    <a:pt x="504" y="168"/>
                  </a:lnTo>
                  <a:lnTo>
                    <a:pt x="517" y="212"/>
                  </a:lnTo>
                  <a:lnTo>
                    <a:pt x="521" y="258"/>
                  </a:lnTo>
                  <a:lnTo>
                    <a:pt x="517" y="304"/>
                  </a:lnTo>
                  <a:lnTo>
                    <a:pt x="504" y="348"/>
                  </a:lnTo>
                  <a:lnTo>
                    <a:pt x="485" y="389"/>
                  </a:lnTo>
                  <a:lnTo>
                    <a:pt x="460" y="425"/>
                  </a:lnTo>
                  <a:lnTo>
                    <a:pt x="428" y="455"/>
                  </a:lnTo>
                  <a:lnTo>
                    <a:pt x="392" y="481"/>
                  </a:lnTo>
                  <a:lnTo>
                    <a:pt x="350" y="500"/>
                  </a:lnTo>
                  <a:lnTo>
                    <a:pt x="306" y="512"/>
                  </a:lnTo>
                  <a:lnTo>
                    <a:pt x="260" y="517"/>
                  </a:lnTo>
                  <a:lnTo>
                    <a:pt x="217" y="513"/>
                  </a:lnTo>
                  <a:lnTo>
                    <a:pt x="177" y="504"/>
                  </a:lnTo>
                  <a:lnTo>
                    <a:pt x="140" y="488"/>
                  </a:lnTo>
                  <a:lnTo>
                    <a:pt x="106" y="467"/>
                  </a:lnTo>
                  <a:lnTo>
                    <a:pt x="76" y="440"/>
                  </a:lnTo>
                  <a:lnTo>
                    <a:pt x="49" y="410"/>
                  </a:lnTo>
                  <a:lnTo>
                    <a:pt x="28" y="377"/>
                  </a:lnTo>
                  <a:lnTo>
                    <a:pt x="13" y="340"/>
                  </a:lnTo>
                  <a:lnTo>
                    <a:pt x="2" y="300"/>
                  </a:lnTo>
                  <a:lnTo>
                    <a:pt x="0" y="258"/>
                  </a:lnTo>
                  <a:lnTo>
                    <a:pt x="2" y="217"/>
                  </a:lnTo>
                  <a:lnTo>
                    <a:pt x="13" y="176"/>
                  </a:lnTo>
                  <a:lnTo>
                    <a:pt x="28" y="139"/>
                  </a:lnTo>
                  <a:lnTo>
                    <a:pt x="49" y="106"/>
                  </a:lnTo>
                  <a:lnTo>
                    <a:pt x="76" y="76"/>
                  </a:lnTo>
                  <a:lnTo>
                    <a:pt x="106" y="49"/>
                  </a:lnTo>
                  <a:lnTo>
                    <a:pt x="140" y="28"/>
                  </a:lnTo>
                  <a:lnTo>
                    <a:pt x="177" y="14"/>
                  </a:lnTo>
                  <a:lnTo>
                    <a:pt x="217" y="3"/>
                  </a:lnTo>
                  <a:lnTo>
                    <a:pt x="260" y="0"/>
                  </a:lnTo>
                  <a:close/>
                </a:path>
              </a:pathLst>
            </a:custGeom>
            <a:grpFill/>
            <a:ln w="0">
              <a:noFill/>
              <a:prstDash val="solid"/>
              <a:round/>
            </a:ln>
          </p:spPr>
          <p:txBody>
            <a:bodyPr vert="horz" wrap="square" lIns="91428" tIns="45714" rIns="91428" bIns="45714" numCol="1" anchor="t" anchorCtr="0" compatLnSpc="1"/>
            <a:lstStyle/>
            <a:p>
              <a:endParaRPr lang="ru-RU" sz="36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0" name="Freeform 95"/>
            <p:cNvSpPr/>
            <p:nvPr/>
          </p:nvSpPr>
          <p:spPr bwMode="auto">
            <a:xfrm>
              <a:off x="6756401" y="4795838"/>
              <a:ext cx="138113" cy="136525"/>
            </a:xfrm>
            <a:custGeom>
              <a:avLst/>
              <a:gdLst>
                <a:gd name="T0" fmla="*/ 129 w 260"/>
                <a:gd name="T1" fmla="*/ 0 h 258"/>
                <a:gd name="T2" fmla="*/ 160 w 260"/>
                <a:gd name="T3" fmla="*/ 4 h 258"/>
                <a:gd name="T4" fmla="*/ 187 w 260"/>
                <a:gd name="T5" fmla="*/ 13 h 258"/>
                <a:gd name="T6" fmla="*/ 211 w 260"/>
                <a:gd name="T7" fmla="*/ 29 h 258"/>
                <a:gd name="T8" fmla="*/ 232 w 260"/>
                <a:gd name="T9" fmla="*/ 49 h 258"/>
                <a:gd name="T10" fmla="*/ 247 w 260"/>
                <a:gd name="T11" fmla="*/ 73 h 258"/>
                <a:gd name="T12" fmla="*/ 256 w 260"/>
                <a:gd name="T13" fmla="*/ 99 h 258"/>
                <a:gd name="T14" fmla="*/ 260 w 260"/>
                <a:gd name="T15" fmla="*/ 129 h 258"/>
                <a:gd name="T16" fmla="*/ 256 w 260"/>
                <a:gd name="T17" fmla="*/ 159 h 258"/>
                <a:gd name="T18" fmla="*/ 247 w 260"/>
                <a:gd name="T19" fmla="*/ 186 h 258"/>
                <a:gd name="T20" fmla="*/ 232 w 260"/>
                <a:gd name="T21" fmla="*/ 210 h 258"/>
                <a:gd name="T22" fmla="*/ 211 w 260"/>
                <a:gd name="T23" fmla="*/ 230 h 258"/>
                <a:gd name="T24" fmla="*/ 187 w 260"/>
                <a:gd name="T25" fmla="*/ 246 h 258"/>
                <a:gd name="T26" fmla="*/ 160 w 260"/>
                <a:gd name="T27" fmla="*/ 255 h 258"/>
                <a:gd name="T28" fmla="*/ 129 w 260"/>
                <a:gd name="T29" fmla="*/ 258 h 258"/>
                <a:gd name="T30" fmla="*/ 100 w 260"/>
                <a:gd name="T31" fmla="*/ 255 h 258"/>
                <a:gd name="T32" fmla="*/ 72 w 260"/>
                <a:gd name="T33" fmla="*/ 246 h 258"/>
                <a:gd name="T34" fmla="*/ 48 w 260"/>
                <a:gd name="T35" fmla="*/ 230 h 258"/>
                <a:gd name="T36" fmla="*/ 28 w 260"/>
                <a:gd name="T37" fmla="*/ 210 h 258"/>
                <a:gd name="T38" fmla="*/ 13 w 260"/>
                <a:gd name="T39" fmla="*/ 186 h 258"/>
                <a:gd name="T40" fmla="*/ 3 w 260"/>
                <a:gd name="T41" fmla="*/ 159 h 258"/>
                <a:gd name="T42" fmla="*/ 0 w 260"/>
                <a:gd name="T43" fmla="*/ 129 h 258"/>
                <a:gd name="T44" fmla="*/ 3 w 260"/>
                <a:gd name="T45" fmla="*/ 99 h 258"/>
                <a:gd name="T46" fmla="*/ 13 w 260"/>
                <a:gd name="T47" fmla="*/ 73 h 258"/>
                <a:gd name="T48" fmla="*/ 28 w 260"/>
                <a:gd name="T49" fmla="*/ 49 h 258"/>
                <a:gd name="T50" fmla="*/ 48 w 260"/>
                <a:gd name="T51" fmla="*/ 29 h 258"/>
                <a:gd name="T52" fmla="*/ 72 w 260"/>
                <a:gd name="T53" fmla="*/ 13 h 258"/>
                <a:gd name="T54" fmla="*/ 100 w 260"/>
                <a:gd name="T55" fmla="*/ 4 h 258"/>
                <a:gd name="T56" fmla="*/ 129 w 260"/>
                <a:gd name="T57"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0" h="258">
                  <a:moveTo>
                    <a:pt x="129" y="0"/>
                  </a:moveTo>
                  <a:lnTo>
                    <a:pt x="160" y="4"/>
                  </a:lnTo>
                  <a:lnTo>
                    <a:pt x="187" y="13"/>
                  </a:lnTo>
                  <a:lnTo>
                    <a:pt x="211" y="29"/>
                  </a:lnTo>
                  <a:lnTo>
                    <a:pt x="232" y="49"/>
                  </a:lnTo>
                  <a:lnTo>
                    <a:pt x="247" y="73"/>
                  </a:lnTo>
                  <a:lnTo>
                    <a:pt x="256" y="99"/>
                  </a:lnTo>
                  <a:lnTo>
                    <a:pt x="260" y="129"/>
                  </a:lnTo>
                  <a:lnTo>
                    <a:pt x="256" y="159"/>
                  </a:lnTo>
                  <a:lnTo>
                    <a:pt x="247" y="186"/>
                  </a:lnTo>
                  <a:lnTo>
                    <a:pt x="232" y="210"/>
                  </a:lnTo>
                  <a:lnTo>
                    <a:pt x="211" y="230"/>
                  </a:lnTo>
                  <a:lnTo>
                    <a:pt x="187" y="246"/>
                  </a:lnTo>
                  <a:lnTo>
                    <a:pt x="160" y="255"/>
                  </a:lnTo>
                  <a:lnTo>
                    <a:pt x="129" y="258"/>
                  </a:lnTo>
                  <a:lnTo>
                    <a:pt x="100" y="255"/>
                  </a:lnTo>
                  <a:lnTo>
                    <a:pt x="72" y="246"/>
                  </a:lnTo>
                  <a:lnTo>
                    <a:pt x="48" y="230"/>
                  </a:lnTo>
                  <a:lnTo>
                    <a:pt x="28" y="210"/>
                  </a:lnTo>
                  <a:lnTo>
                    <a:pt x="13" y="186"/>
                  </a:lnTo>
                  <a:lnTo>
                    <a:pt x="3" y="159"/>
                  </a:lnTo>
                  <a:lnTo>
                    <a:pt x="0" y="129"/>
                  </a:lnTo>
                  <a:lnTo>
                    <a:pt x="3" y="99"/>
                  </a:lnTo>
                  <a:lnTo>
                    <a:pt x="13" y="73"/>
                  </a:lnTo>
                  <a:lnTo>
                    <a:pt x="28" y="49"/>
                  </a:lnTo>
                  <a:lnTo>
                    <a:pt x="48" y="29"/>
                  </a:lnTo>
                  <a:lnTo>
                    <a:pt x="72" y="13"/>
                  </a:lnTo>
                  <a:lnTo>
                    <a:pt x="100" y="4"/>
                  </a:lnTo>
                  <a:lnTo>
                    <a:pt x="129" y="0"/>
                  </a:lnTo>
                  <a:close/>
                </a:path>
              </a:pathLst>
            </a:custGeom>
            <a:grpFill/>
            <a:ln w="0">
              <a:noFill/>
              <a:prstDash val="solid"/>
              <a:round/>
            </a:ln>
          </p:spPr>
          <p:txBody>
            <a:bodyPr vert="horz" wrap="square" lIns="91428" tIns="45714" rIns="91428" bIns="45714" numCol="1" anchor="t" anchorCtr="0" compatLnSpc="1"/>
            <a:lstStyle/>
            <a:p>
              <a:endParaRPr lang="ru-RU" sz="36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1" name="Freeform 96"/>
            <p:cNvSpPr/>
            <p:nvPr/>
          </p:nvSpPr>
          <p:spPr bwMode="auto">
            <a:xfrm>
              <a:off x="7859713" y="3770313"/>
              <a:ext cx="138113" cy="136525"/>
            </a:xfrm>
            <a:custGeom>
              <a:avLst/>
              <a:gdLst>
                <a:gd name="T0" fmla="*/ 131 w 260"/>
                <a:gd name="T1" fmla="*/ 0 h 257"/>
                <a:gd name="T2" fmla="*/ 160 w 260"/>
                <a:gd name="T3" fmla="*/ 2 h 257"/>
                <a:gd name="T4" fmla="*/ 188 w 260"/>
                <a:gd name="T5" fmla="*/ 11 h 257"/>
                <a:gd name="T6" fmla="*/ 212 w 260"/>
                <a:gd name="T7" fmla="*/ 27 h 257"/>
                <a:gd name="T8" fmla="*/ 232 w 260"/>
                <a:gd name="T9" fmla="*/ 47 h 257"/>
                <a:gd name="T10" fmla="*/ 247 w 260"/>
                <a:gd name="T11" fmla="*/ 71 h 257"/>
                <a:gd name="T12" fmla="*/ 258 w 260"/>
                <a:gd name="T13" fmla="*/ 99 h 257"/>
                <a:gd name="T14" fmla="*/ 260 w 260"/>
                <a:gd name="T15" fmla="*/ 128 h 257"/>
                <a:gd name="T16" fmla="*/ 258 w 260"/>
                <a:gd name="T17" fmla="*/ 157 h 257"/>
                <a:gd name="T18" fmla="*/ 247 w 260"/>
                <a:gd name="T19" fmla="*/ 184 h 257"/>
                <a:gd name="T20" fmla="*/ 232 w 260"/>
                <a:gd name="T21" fmla="*/ 208 h 257"/>
                <a:gd name="T22" fmla="*/ 212 w 260"/>
                <a:gd name="T23" fmla="*/ 228 h 257"/>
                <a:gd name="T24" fmla="*/ 188 w 260"/>
                <a:gd name="T25" fmla="*/ 244 h 257"/>
                <a:gd name="T26" fmla="*/ 160 w 260"/>
                <a:gd name="T27" fmla="*/ 253 h 257"/>
                <a:gd name="T28" fmla="*/ 131 w 260"/>
                <a:gd name="T29" fmla="*/ 257 h 257"/>
                <a:gd name="T30" fmla="*/ 100 w 260"/>
                <a:gd name="T31" fmla="*/ 253 h 257"/>
                <a:gd name="T32" fmla="*/ 74 w 260"/>
                <a:gd name="T33" fmla="*/ 244 h 257"/>
                <a:gd name="T34" fmla="*/ 50 w 260"/>
                <a:gd name="T35" fmla="*/ 228 h 257"/>
                <a:gd name="T36" fmla="*/ 30 w 260"/>
                <a:gd name="T37" fmla="*/ 208 h 257"/>
                <a:gd name="T38" fmla="*/ 14 w 260"/>
                <a:gd name="T39" fmla="*/ 184 h 257"/>
                <a:gd name="T40" fmla="*/ 4 w 260"/>
                <a:gd name="T41" fmla="*/ 157 h 257"/>
                <a:gd name="T42" fmla="*/ 0 w 260"/>
                <a:gd name="T43" fmla="*/ 128 h 257"/>
                <a:gd name="T44" fmla="*/ 4 w 260"/>
                <a:gd name="T45" fmla="*/ 99 h 257"/>
                <a:gd name="T46" fmla="*/ 14 w 260"/>
                <a:gd name="T47" fmla="*/ 71 h 257"/>
                <a:gd name="T48" fmla="*/ 30 w 260"/>
                <a:gd name="T49" fmla="*/ 47 h 257"/>
                <a:gd name="T50" fmla="*/ 50 w 260"/>
                <a:gd name="T51" fmla="*/ 27 h 257"/>
                <a:gd name="T52" fmla="*/ 74 w 260"/>
                <a:gd name="T53" fmla="*/ 11 h 257"/>
                <a:gd name="T54" fmla="*/ 100 w 260"/>
                <a:gd name="T55" fmla="*/ 2 h 257"/>
                <a:gd name="T56" fmla="*/ 131 w 260"/>
                <a:gd name="T57"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0" h="257">
                  <a:moveTo>
                    <a:pt x="131" y="0"/>
                  </a:moveTo>
                  <a:lnTo>
                    <a:pt x="160" y="2"/>
                  </a:lnTo>
                  <a:lnTo>
                    <a:pt x="188" y="11"/>
                  </a:lnTo>
                  <a:lnTo>
                    <a:pt x="212" y="27"/>
                  </a:lnTo>
                  <a:lnTo>
                    <a:pt x="232" y="47"/>
                  </a:lnTo>
                  <a:lnTo>
                    <a:pt x="247" y="71"/>
                  </a:lnTo>
                  <a:lnTo>
                    <a:pt x="258" y="99"/>
                  </a:lnTo>
                  <a:lnTo>
                    <a:pt x="260" y="128"/>
                  </a:lnTo>
                  <a:lnTo>
                    <a:pt x="258" y="157"/>
                  </a:lnTo>
                  <a:lnTo>
                    <a:pt x="247" y="184"/>
                  </a:lnTo>
                  <a:lnTo>
                    <a:pt x="232" y="208"/>
                  </a:lnTo>
                  <a:lnTo>
                    <a:pt x="212" y="228"/>
                  </a:lnTo>
                  <a:lnTo>
                    <a:pt x="188" y="244"/>
                  </a:lnTo>
                  <a:lnTo>
                    <a:pt x="160" y="253"/>
                  </a:lnTo>
                  <a:lnTo>
                    <a:pt x="131" y="257"/>
                  </a:lnTo>
                  <a:lnTo>
                    <a:pt x="100" y="253"/>
                  </a:lnTo>
                  <a:lnTo>
                    <a:pt x="74" y="244"/>
                  </a:lnTo>
                  <a:lnTo>
                    <a:pt x="50" y="228"/>
                  </a:lnTo>
                  <a:lnTo>
                    <a:pt x="30" y="208"/>
                  </a:lnTo>
                  <a:lnTo>
                    <a:pt x="14" y="184"/>
                  </a:lnTo>
                  <a:lnTo>
                    <a:pt x="4" y="157"/>
                  </a:lnTo>
                  <a:lnTo>
                    <a:pt x="0" y="128"/>
                  </a:lnTo>
                  <a:lnTo>
                    <a:pt x="4" y="99"/>
                  </a:lnTo>
                  <a:lnTo>
                    <a:pt x="14" y="71"/>
                  </a:lnTo>
                  <a:lnTo>
                    <a:pt x="30" y="47"/>
                  </a:lnTo>
                  <a:lnTo>
                    <a:pt x="50" y="27"/>
                  </a:lnTo>
                  <a:lnTo>
                    <a:pt x="74" y="11"/>
                  </a:lnTo>
                  <a:lnTo>
                    <a:pt x="100" y="2"/>
                  </a:lnTo>
                  <a:lnTo>
                    <a:pt x="131" y="0"/>
                  </a:lnTo>
                  <a:close/>
                </a:path>
              </a:pathLst>
            </a:custGeom>
            <a:grpFill/>
            <a:ln w="0">
              <a:noFill/>
              <a:prstDash val="solid"/>
              <a:round/>
            </a:ln>
          </p:spPr>
          <p:txBody>
            <a:bodyPr vert="horz" wrap="square" lIns="91428" tIns="45714" rIns="91428" bIns="45714" numCol="1" anchor="t" anchorCtr="0" compatLnSpc="1"/>
            <a:lstStyle/>
            <a:p>
              <a:endParaRPr lang="ru-RU" sz="3600">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22" name="Группа 190"/>
          <p:cNvGrpSpPr/>
          <p:nvPr/>
        </p:nvGrpSpPr>
        <p:grpSpPr>
          <a:xfrm>
            <a:off x="8116027" y="2389017"/>
            <a:ext cx="415036" cy="411014"/>
            <a:chOff x="5929313" y="3287713"/>
            <a:chExt cx="1965324" cy="1946275"/>
          </a:xfrm>
          <a:solidFill>
            <a:schemeClr val="accent1"/>
          </a:solidFill>
        </p:grpSpPr>
        <p:sp>
          <p:nvSpPr>
            <p:cNvPr id="23" name="Freeform 171"/>
            <p:cNvSpPr>
              <a:spLocks noEditPoints="1"/>
            </p:cNvSpPr>
            <p:nvPr/>
          </p:nvSpPr>
          <p:spPr bwMode="auto">
            <a:xfrm>
              <a:off x="5929313" y="3287713"/>
              <a:ext cx="614362" cy="1946275"/>
            </a:xfrm>
            <a:custGeom>
              <a:avLst/>
              <a:gdLst>
                <a:gd name="T0" fmla="*/ 476 w 1161"/>
                <a:gd name="T1" fmla="*/ 3383 h 3678"/>
                <a:gd name="T2" fmla="*/ 554 w 1161"/>
                <a:gd name="T3" fmla="*/ 3445 h 3678"/>
                <a:gd name="T4" fmla="*/ 653 w 1161"/>
                <a:gd name="T5" fmla="*/ 3423 h 3678"/>
                <a:gd name="T6" fmla="*/ 697 w 1161"/>
                <a:gd name="T7" fmla="*/ 3332 h 3678"/>
                <a:gd name="T8" fmla="*/ 521 w 1161"/>
                <a:gd name="T9" fmla="*/ 1720 h 3678"/>
                <a:gd name="T10" fmla="*/ 502 w 1161"/>
                <a:gd name="T11" fmla="*/ 814 h 3678"/>
                <a:gd name="T12" fmla="*/ 371 w 1161"/>
                <a:gd name="T13" fmla="*/ 874 h 3678"/>
                <a:gd name="T14" fmla="*/ 320 w 1161"/>
                <a:gd name="T15" fmla="*/ 921 h 3678"/>
                <a:gd name="T16" fmla="*/ 266 w 1161"/>
                <a:gd name="T17" fmla="*/ 1005 h 3678"/>
                <a:gd name="T18" fmla="*/ 248 w 1161"/>
                <a:gd name="T19" fmla="*/ 1053 h 3678"/>
                <a:gd name="T20" fmla="*/ 235 w 1161"/>
                <a:gd name="T21" fmla="*/ 1182 h 3678"/>
                <a:gd name="T22" fmla="*/ 254 w 1161"/>
                <a:gd name="T23" fmla="*/ 1263 h 3678"/>
                <a:gd name="T24" fmla="*/ 298 w 1161"/>
                <a:gd name="T25" fmla="*/ 1349 h 3678"/>
                <a:gd name="T26" fmla="*/ 370 w 1161"/>
                <a:gd name="T27" fmla="*/ 1422 h 3678"/>
                <a:gd name="T28" fmla="*/ 432 w 1161"/>
                <a:gd name="T29" fmla="*/ 1458 h 3678"/>
                <a:gd name="T30" fmla="*/ 580 w 1161"/>
                <a:gd name="T31" fmla="*/ 1494 h 3678"/>
                <a:gd name="T32" fmla="*/ 729 w 1161"/>
                <a:gd name="T33" fmla="*/ 1460 h 3678"/>
                <a:gd name="T34" fmla="*/ 790 w 1161"/>
                <a:gd name="T35" fmla="*/ 1422 h 3678"/>
                <a:gd name="T36" fmla="*/ 863 w 1161"/>
                <a:gd name="T37" fmla="*/ 1348 h 3678"/>
                <a:gd name="T38" fmla="*/ 909 w 1161"/>
                <a:gd name="T39" fmla="*/ 1257 h 3678"/>
                <a:gd name="T40" fmla="*/ 926 w 1161"/>
                <a:gd name="T41" fmla="*/ 1182 h 3678"/>
                <a:gd name="T42" fmla="*/ 913 w 1161"/>
                <a:gd name="T43" fmla="*/ 1053 h 3678"/>
                <a:gd name="T44" fmla="*/ 881 w 1161"/>
                <a:gd name="T45" fmla="*/ 976 h 3678"/>
                <a:gd name="T46" fmla="*/ 862 w 1161"/>
                <a:gd name="T47" fmla="*/ 947 h 3678"/>
                <a:gd name="T48" fmla="*/ 789 w 1161"/>
                <a:gd name="T49" fmla="*/ 875 h 3678"/>
                <a:gd name="T50" fmla="*/ 697 w 1161"/>
                <a:gd name="T51" fmla="*/ 825 h 3678"/>
                <a:gd name="T52" fmla="*/ 580 w 1161"/>
                <a:gd name="T53" fmla="*/ 230 h 3678"/>
                <a:gd name="T54" fmla="*/ 490 w 1161"/>
                <a:gd name="T55" fmla="*/ 272 h 3678"/>
                <a:gd name="T56" fmla="*/ 464 w 1161"/>
                <a:gd name="T57" fmla="*/ 585 h 3678"/>
                <a:gd name="T58" fmla="*/ 697 w 1161"/>
                <a:gd name="T59" fmla="*/ 585 h 3678"/>
                <a:gd name="T60" fmla="*/ 670 w 1161"/>
                <a:gd name="T61" fmla="*/ 272 h 3678"/>
                <a:gd name="T62" fmla="*/ 580 w 1161"/>
                <a:gd name="T63" fmla="*/ 230 h 3678"/>
                <a:gd name="T64" fmla="*/ 716 w 1161"/>
                <a:gd name="T65" fmla="*/ 27 h 3678"/>
                <a:gd name="T66" fmla="*/ 856 w 1161"/>
                <a:gd name="T67" fmla="*/ 134 h 3678"/>
                <a:gd name="T68" fmla="*/ 924 w 1161"/>
                <a:gd name="T69" fmla="*/ 297 h 3678"/>
                <a:gd name="T70" fmla="*/ 1015 w 1161"/>
                <a:gd name="T71" fmla="*/ 770 h 3678"/>
                <a:gd name="T72" fmla="*/ 1131 w 1161"/>
                <a:gd name="T73" fmla="*/ 971 h 3678"/>
                <a:gd name="T74" fmla="*/ 1157 w 1161"/>
                <a:gd name="T75" fmla="*/ 1210 h 3678"/>
                <a:gd name="T76" fmla="*/ 1082 w 1161"/>
                <a:gd name="T77" fmla="*/ 1434 h 3678"/>
                <a:gd name="T78" fmla="*/ 928 w 1161"/>
                <a:gd name="T79" fmla="*/ 1605 h 3678"/>
                <a:gd name="T80" fmla="*/ 901 w 1161"/>
                <a:gd name="T81" fmla="*/ 3466 h 3678"/>
                <a:gd name="T82" fmla="*/ 793 w 1161"/>
                <a:gd name="T83" fmla="*/ 3606 h 3678"/>
                <a:gd name="T84" fmla="*/ 628 w 1161"/>
                <a:gd name="T85" fmla="*/ 3674 h 3678"/>
                <a:gd name="T86" fmla="*/ 445 w 1161"/>
                <a:gd name="T87" fmla="*/ 3651 h 3678"/>
                <a:gd name="T88" fmla="*/ 305 w 1161"/>
                <a:gd name="T89" fmla="*/ 3544 h 3678"/>
                <a:gd name="T90" fmla="*/ 236 w 1161"/>
                <a:gd name="T91" fmla="*/ 3379 h 3678"/>
                <a:gd name="T92" fmla="*/ 146 w 1161"/>
                <a:gd name="T93" fmla="*/ 1528 h 3678"/>
                <a:gd name="T94" fmla="*/ 29 w 1161"/>
                <a:gd name="T95" fmla="*/ 1328 h 3678"/>
                <a:gd name="T96" fmla="*/ 3 w 1161"/>
                <a:gd name="T97" fmla="*/ 1087 h 3678"/>
                <a:gd name="T98" fmla="*/ 78 w 1161"/>
                <a:gd name="T99" fmla="*/ 864 h 3678"/>
                <a:gd name="T100" fmla="*/ 232 w 1161"/>
                <a:gd name="T101" fmla="*/ 692 h 3678"/>
                <a:gd name="T102" fmla="*/ 260 w 1161"/>
                <a:gd name="T103" fmla="*/ 210 h 3678"/>
                <a:gd name="T104" fmla="*/ 368 w 1161"/>
                <a:gd name="T105" fmla="*/ 71 h 3678"/>
                <a:gd name="T106" fmla="*/ 533 w 1161"/>
                <a:gd name="T107" fmla="*/ 3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61" h="3678">
                  <a:moveTo>
                    <a:pt x="464" y="1712"/>
                  </a:moveTo>
                  <a:lnTo>
                    <a:pt x="464" y="3332"/>
                  </a:lnTo>
                  <a:lnTo>
                    <a:pt x="467" y="3359"/>
                  </a:lnTo>
                  <a:lnTo>
                    <a:pt x="476" y="3383"/>
                  </a:lnTo>
                  <a:lnTo>
                    <a:pt x="490" y="3405"/>
                  </a:lnTo>
                  <a:lnTo>
                    <a:pt x="508" y="3423"/>
                  </a:lnTo>
                  <a:lnTo>
                    <a:pt x="529" y="3435"/>
                  </a:lnTo>
                  <a:lnTo>
                    <a:pt x="554" y="3445"/>
                  </a:lnTo>
                  <a:lnTo>
                    <a:pt x="580" y="3447"/>
                  </a:lnTo>
                  <a:lnTo>
                    <a:pt x="606" y="3445"/>
                  </a:lnTo>
                  <a:lnTo>
                    <a:pt x="631" y="3435"/>
                  </a:lnTo>
                  <a:lnTo>
                    <a:pt x="653" y="3423"/>
                  </a:lnTo>
                  <a:lnTo>
                    <a:pt x="670" y="3405"/>
                  </a:lnTo>
                  <a:lnTo>
                    <a:pt x="685" y="3383"/>
                  </a:lnTo>
                  <a:lnTo>
                    <a:pt x="693" y="3359"/>
                  </a:lnTo>
                  <a:lnTo>
                    <a:pt x="697" y="3332"/>
                  </a:lnTo>
                  <a:lnTo>
                    <a:pt x="697" y="1712"/>
                  </a:lnTo>
                  <a:lnTo>
                    <a:pt x="640" y="1720"/>
                  </a:lnTo>
                  <a:lnTo>
                    <a:pt x="580" y="1724"/>
                  </a:lnTo>
                  <a:lnTo>
                    <a:pt x="521" y="1720"/>
                  </a:lnTo>
                  <a:lnTo>
                    <a:pt x="464" y="1712"/>
                  </a:lnTo>
                  <a:close/>
                  <a:moveTo>
                    <a:pt x="580" y="805"/>
                  </a:moveTo>
                  <a:lnTo>
                    <a:pt x="540" y="807"/>
                  </a:lnTo>
                  <a:lnTo>
                    <a:pt x="502" y="814"/>
                  </a:lnTo>
                  <a:lnTo>
                    <a:pt x="464" y="825"/>
                  </a:lnTo>
                  <a:lnTo>
                    <a:pt x="432" y="839"/>
                  </a:lnTo>
                  <a:lnTo>
                    <a:pt x="401" y="855"/>
                  </a:lnTo>
                  <a:lnTo>
                    <a:pt x="371" y="874"/>
                  </a:lnTo>
                  <a:lnTo>
                    <a:pt x="371" y="875"/>
                  </a:lnTo>
                  <a:lnTo>
                    <a:pt x="370" y="875"/>
                  </a:lnTo>
                  <a:lnTo>
                    <a:pt x="344" y="898"/>
                  </a:lnTo>
                  <a:lnTo>
                    <a:pt x="320" y="921"/>
                  </a:lnTo>
                  <a:lnTo>
                    <a:pt x="299" y="947"/>
                  </a:lnTo>
                  <a:lnTo>
                    <a:pt x="298" y="949"/>
                  </a:lnTo>
                  <a:lnTo>
                    <a:pt x="280" y="976"/>
                  </a:lnTo>
                  <a:lnTo>
                    <a:pt x="266" y="1005"/>
                  </a:lnTo>
                  <a:lnTo>
                    <a:pt x="254" y="1034"/>
                  </a:lnTo>
                  <a:lnTo>
                    <a:pt x="251" y="1040"/>
                  </a:lnTo>
                  <a:lnTo>
                    <a:pt x="249" y="1046"/>
                  </a:lnTo>
                  <a:lnTo>
                    <a:pt x="248" y="1053"/>
                  </a:lnTo>
                  <a:lnTo>
                    <a:pt x="240" y="1083"/>
                  </a:lnTo>
                  <a:lnTo>
                    <a:pt x="235" y="1115"/>
                  </a:lnTo>
                  <a:lnTo>
                    <a:pt x="232" y="1149"/>
                  </a:lnTo>
                  <a:lnTo>
                    <a:pt x="235" y="1182"/>
                  </a:lnTo>
                  <a:lnTo>
                    <a:pt x="240" y="1214"/>
                  </a:lnTo>
                  <a:lnTo>
                    <a:pt x="248" y="1246"/>
                  </a:lnTo>
                  <a:lnTo>
                    <a:pt x="250" y="1254"/>
                  </a:lnTo>
                  <a:lnTo>
                    <a:pt x="254" y="1263"/>
                  </a:lnTo>
                  <a:lnTo>
                    <a:pt x="266" y="1293"/>
                  </a:lnTo>
                  <a:lnTo>
                    <a:pt x="280" y="1321"/>
                  </a:lnTo>
                  <a:lnTo>
                    <a:pt x="297" y="1348"/>
                  </a:lnTo>
                  <a:lnTo>
                    <a:pt x="298" y="1349"/>
                  </a:lnTo>
                  <a:lnTo>
                    <a:pt x="299" y="1350"/>
                  </a:lnTo>
                  <a:lnTo>
                    <a:pt x="320" y="1376"/>
                  </a:lnTo>
                  <a:lnTo>
                    <a:pt x="344" y="1401"/>
                  </a:lnTo>
                  <a:lnTo>
                    <a:pt x="370" y="1422"/>
                  </a:lnTo>
                  <a:lnTo>
                    <a:pt x="371" y="1422"/>
                  </a:lnTo>
                  <a:lnTo>
                    <a:pt x="371" y="1423"/>
                  </a:lnTo>
                  <a:lnTo>
                    <a:pt x="401" y="1442"/>
                  </a:lnTo>
                  <a:lnTo>
                    <a:pt x="432" y="1458"/>
                  </a:lnTo>
                  <a:lnTo>
                    <a:pt x="464" y="1472"/>
                  </a:lnTo>
                  <a:lnTo>
                    <a:pt x="502" y="1483"/>
                  </a:lnTo>
                  <a:lnTo>
                    <a:pt x="540" y="1491"/>
                  </a:lnTo>
                  <a:lnTo>
                    <a:pt x="580" y="1494"/>
                  </a:lnTo>
                  <a:lnTo>
                    <a:pt x="621" y="1491"/>
                  </a:lnTo>
                  <a:lnTo>
                    <a:pt x="659" y="1484"/>
                  </a:lnTo>
                  <a:lnTo>
                    <a:pt x="697" y="1472"/>
                  </a:lnTo>
                  <a:lnTo>
                    <a:pt x="729" y="1460"/>
                  </a:lnTo>
                  <a:lnTo>
                    <a:pt x="759" y="1443"/>
                  </a:lnTo>
                  <a:lnTo>
                    <a:pt x="789" y="1423"/>
                  </a:lnTo>
                  <a:lnTo>
                    <a:pt x="789" y="1423"/>
                  </a:lnTo>
                  <a:lnTo>
                    <a:pt x="790" y="1422"/>
                  </a:lnTo>
                  <a:lnTo>
                    <a:pt x="816" y="1401"/>
                  </a:lnTo>
                  <a:lnTo>
                    <a:pt x="840" y="1376"/>
                  </a:lnTo>
                  <a:lnTo>
                    <a:pt x="862" y="1350"/>
                  </a:lnTo>
                  <a:lnTo>
                    <a:pt x="863" y="1348"/>
                  </a:lnTo>
                  <a:lnTo>
                    <a:pt x="881" y="1322"/>
                  </a:lnTo>
                  <a:lnTo>
                    <a:pt x="895" y="1293"/>
                  </a:lnTo>
                  <a:lnTo>
                    <a:pt x="907" y="1263"/>
                  </a:lnTo>
                  <a:lnTo>
                    <a:pt x="909" y="1257"/>
                  </a:lnTo>
                  <a:lnTo>
                    <a:pt x="911" y="1251"/>
                  </a:lnTo>
                  <a:lnTo>
                    <a:pt x="913" y="1246"/>
                  </a:lnTo>
                  <a:lnTo>
                    <a:pt x="921" y="1214"/>
                  </a:lnTo>
                  <a:lnTo>
                    <a:pt x="926" y="1182"/>
                  </a:lnTo>
                  <a:lnTo>
                    <a:pt x="928" y="1149"/>
                  </a:lnTo>
                  <a:lnTo>
                    <a:pt x="926" y="1115"/>
                  </a:lnTo>
                  <a:lnTo>
                    <a:pt x="921" y="1083"/>
                  </a:lnTo>
                  <a:lnTo>
                    <a:pt x="913" y="1053"/>
                  </a:lnTo>
                  <a:lnTo>
                    <a:pt x="910" y="1043"/>
                  </a:lnTo>
                  <a:lnTo>
                    <a:pt x="907" y="1034"/>
                  </a:lnTo>
                  <a:lnTo>
                    <a:pt x="895" y="1005"/>
                  </a:lnTo>
                  <a:lnTo>
                    <a:pt x="881" y="976"/>
                  </a:lnTo>
                  <a:lnTo>
                    <a:pt x="864" y="949"/>
                  </a:lnTo>
                  <a:lnTo>
                    <a:pt x="863" y="948"/>
                  </a:lnTo>
                  <a:lnTo>
                    <a:pt x="863" y="948"/>
                  </a:lnTo>
                  <a:lnTo>
                    <a:pt x="862" y="947"/>
                  </a:lnTo>
                  <a:lnTo>
                    <a:pt x="840" y="921"/>
                  </a:lnTo>
                  <a:lnTo>
                    <a:pt x="816" y="898"/>
                  </a:lnTo>
                  <a:lnTo>
                    <a:pt x="790" y="875"/>
                  </a:lnTo>
                  <a:lnTo>
                    <a:pt x="789" y="875"/>
                  </a:lnTo>
                  <a:lnTo>
                    <a:pt x="789" y="874"/>
                  </a:lnTo>
                  <a:lnTo>
                    <a:pt x="759" y="855"/>
                  </a:lnTo>
                  <a:lnTo>
                    <a:pt x="729" y="839"/>
                  </a:lnTo>
                  <a:lnTo>
                    <a:pt x="697" y="825"/>
                  </a:lnTo>
                  <a:lnTo>
                    <a:pt x="659" y="814"/>
                  </a:lnTo>
                  <a:lnTo>
                    <a:pt x="621" y="807"/>
                  </a:lnTo>
                  <a:lnTo>
                    <a:pt x="580" y="805"/>
                  </a:lnTo>
                  <a:close/>
                  <a:moveTo>
                    <a:pt x="580" y="230"/>
                  </a:moveTo>
                  <a:lnTo>
                    <a:pt x="554" y="232"/>
                  </a:lnTo>
                  <a:lnTo>
                    <a:pt x="529" y="242"/>
                  </a:lnTo>
                  <a:lnTo>
                    <a:pt x="508" y="255"/>
                  </a:lnTo>
                  <a:lnTo>
                    <a:pt x="490" y="272"/>
                  </a:lnTo>
                  <a:lnTo>
                    <a:pt x="476" y="293"/>
                  </a:lnTo>
                  <a:lnTo>
                    <a:pt x="467" y="318"/>
                  </a:lnTo>
                  <a:lnTo>
                    <a:pt x="464" y="344"/>
                  </a:lnTo>
                  <a:lnTo>
                    <a:pt x="464" y="585"/>
                  </a:lnTo>
                  <a:lnTo>
                    <a:pt x="521" y="577"/>
                  </a:lnTo>
                  <a:lnTo>
                    <a:pt x="580" y="574"/>
                  </a:lnTo>
                  <a:lnTo>
                    <a:pt x="640" y="577"/>
                  </a:lnTo>
                  <a:lnTo>
                    <a:pt x="697" y="585"/>
                  </a:lnTo>
                  <a:lnTo>
                    <a:pt x="697" y="344"/>
                  </a:lnTo>
                  <a:lnTo>
                    <a:pt x="693" y="318"/>
                  </a:lnTo>
                  <a:lnTo>
                    <a:pt x="685" y="293"/>
                  </a:lnTo>
                  <a:lnTo>
                    <a:pt x="670" y="272"/>
                  </a:lnTo>
                  <a:lnTo>
                    <a:pt x="653" y="255"/>
                  </a:lnTo>
                  <a:lnTo>
                    <a:pt x="631" y="242"/>
                  </a:lnTo>
                  <a:lnTo>
                    <a:pt x="606" y="232"/>
                  </a:lnTo>
                  <a:lnTo>
                    <a:pt x="580" y="230"/>
                  </a:lnTo>
                  <a:close/>
                  <a:moveTo>
                    <a:pt x="580" y="0"/>
                  </a:moveTo>
                  <a:lnTo>
                    <a:pt x="628" y="3"/>
                  </a:lnTo>
                  <a:lnTo>
                    <a:pt x="673" y="11"/>
                  </a:lnTo>
                  <a:lnTo>
                    <a:pt x="716" y="27"/>
                  </a:lnTo>
                  <a:lnTo>
                    <a:pt x="756" y="47"/>
                  </a:lnTo>
                  <a:lnTo>
                    <a:pt x="793" y="71"/>
                  </a:lnTo>
                  <a:lnTo>
                    <a:pt x="826" y="101"/>
                  </a:lnTo>
                  <a:lnTo>
                    <a:pt x="856" y="134"/>
                  </a:lnTo>
                  <a:lnTo>
                    <a:pt x="881" y="170"/>
                  </a:lnTo>
                  <a:lnTo>
                    <a:pt x="901" y="210"/>
                  </a:lnTo>
                  <a:lnTo>
                    <a:pt x="916" y="252"/>
                  </a:lnTo>
                  <a:lnTo>
                    <a:pt x="924" y="297"/>
                  </a:lnTo>
                  <a:lnTo>
                    <a:pt x="928" y="344"/>
                  </a:lnTo>
                  <a:lnTo>
                    <a:pt x="928" y="692"/>
                  </a:lnTo>
                  <a:lnTo>
                    <a:pt x="973" y="728"/>
                  </a:lnTo>
                  <a:lnTo>
                    <a:pt x="1015" y="770"/>
                  </a:lnTo>
                  <a:lnTo>
                    <a:pt x="1050" y="815"/>
                  </a:lnTo>
                  <a:lnTo>
                    <a:pt x="1082" y="864"/>
                  </a:lnTo>
                  <a:lnTo>
                    <a:pt x="1110" y="915"/>
                  </a:lnTo>
                  <a:lnTo>
                    <a:pt x="1131" y="971"/>
                  </a:lnTo>
                  <a:lnTo>
                    <a:pt x="1148" y="1028"/>
                  </a:lnTo>
                  <a:lnTo>
                    <a:pt x="1157" y="1087"/>
                  </a:lnTo>
                  <a:lnTo>
                    <a:pt x="1161" y="1149"/>
                  </a:lnTo>
                  <a:lnTo>
                    <a:pt x="1157" y="1210"/>
                  </a:lnTo>
                  <a:lnTo>
                    <a:pt x="1148" y="1270"/>
                  </a:lnTo>
                  <a:lnTo>
                    <a:pt x="1131" y="1328"/>
                  </a:lnTo>
                  <a:lnTo>
                    <a:pt x="1110" y="1382"/>
                  </a:lnTo>
                  <a:lnTo>
                    <a:pt x="1082" y="1434"/>
                  </a:lnTo>
                  <a:lnTo>
                    <a:pt x="1050" y="1483"/>
                  </a:lnTo>
                  <a:lnTo>
                    <a:pt x="1015" y="1528"/>
                  </a:lnTo>
                  <a:lnTo>
                    <a:pt x="973" y="1569"/>
                  </a:lnTo>
                  <a:lnTo>
                    <a:pt x="928" y="1605"/>
                  </a:lnTo>
                  <a:lnTo>
                    <a:pt x="928" y="3332"/>
                  </a:lnTo>
                  <a:lnTo>
                    <a:pt x="924" y="3379"/>
                  </a:lnTo>
                  <a:lnTo>
                    <a:pt x="916" y="3424"/>
                  </a:lnTo>
                  <a:lnTo>
                    <a:pt x="901" y="3466"/>
                  </a:lnTo>
                  <a:lnTo>
                    <a:pt x="881" y="3506"/>
                  </a:lnTo>
                  <a:lnTo>
                    <a:pt x="856" y="3544"/>
                  </a:lnTo>
                  <a:lnTo>
                    <a:pt x="826" y="3577"/>
                  </a:lnTo>
                  <a:lnTo>
                    <a:pt x="793" y="3606"/>
                  </a:lnTo>
                  <a:lnTo>
                    <a:pt x="756" y="3631"/>
                  </a:lnTo>
                  <a:lnTo>
                    <a:pt x="716" y="3651"/>
                  </a:lnTo>
                  <a:lnTo>
                    <a:pt x="673" y="3666"/>
                  </a:lnTo>
                  <a:lnTo>
                    <a:pt x="628" y="3674"/>
                  </a:lnTo>
                  <a:lnTo>
                    <a:pt x="580" y="3678"/>
                  </a:lnTo>
                  <a:lnTo>
                    <a:pt x="533" y="3674"/>
                  </a:lnTo>
                  <a:lnTo>
                    <a:pt x="488" y="3666"/>
                  </a:lnTo>
                  <a:lnTo>
                    <a:pt x="445" y="3651"/>
                  </a:lnTo>
                  <a:lnTo>
                    <a:pt x="405" y="3631"/>
                  </a:lnTo>
                  <a:lnTo>
                    <a:pt x="368" y="3606"/>
                  </a:lnTo>
                  <a:lnTo>
                    <a:pt x="335" y="3577"/>
                  </a:lnTo>
                  <a:lnTo>
                    <a:pt x="305" y="3544"/>
                  </a:lnTo>
                  <a:lnTo>
                    <a:pt x="280" y="3506"/>
                  </a:lnTo>
                  <a:lnTo>
                    <a:pt x="260" y="3466"/>
                  </a:lnTo>
                  <a:lnTo>
                    <a:pt x="244" y="3424"/>
                  </a:lnTo>
                  <a:lnTo>
                    <a:pt x="236" y="3379"/>
                  </a:lnTo>
                  <a:lnTo>
                    <a:pt x="232" y="3332"/>
                  </a:lnTo>
                  <a:lnTo>
                    <a:pt x="232" y="1605"/>
                  </a:lnTo>
                  <a:lnTo>
                    <a:pt x="187" y="1569"/>
                  </a:lnTo>
                  <a:lnTo>
                    <a:pt x="146" y="1528"/>
                  </a:lnTo>
                  <a:lnTo>
                    <a:pt x="110" y="1483"/>
                  </a:lnTo>
                  <a:lnTo>
                    <a:pt x="78" y="1434"/>
                  </a:lnTo>
                  <a:lnTo>
                    <a:pt x="51" y="1382"/>
                  </a:lnTo>
                  <a:lnTo>
                    <a:pt x="29" y="1328"/>
                  </a:lnTo>
                  <a:lnTo>
                    <a:pt x="13" y="1270"/>
                  </a:lnTo>
                  <a:lnTo>
                    <a:pt x="3" y="1210"/>
                  </a:lnTo>
                  <a:lnTo>
                    <a:pt x="0" y="1149"/>
                  </a:lnTo>
                  <a:lnTo>
                    <a:pt x="3" y="1087"/>
                  </a:lnTo>
                  <a:lnTo>
                    <a:pt x="13" y="1028"/>
                  </a:lnTo>
                  <a:lnTo>
                    <a:pt x="29" y="971"/>
                  </a:lnTo>
                  <a:lnTo>
                    <a:pt x="51" y="915"/>
                  </a:lnTo>
                  <a:lnTo>
                    <a:pt x="78" y="864"/>
                  </a:lnTo>
                  <a:lnTo>
                    <a:pt x="110" y="815"/>
                  </a:lnTo>
                  <a:lnTo>
                    <a:pt x="146" y="770"/>
                  </a:lnTo>
                  <a:lnTo>
                    <a:pt x="187" y="728"/>
                  </a:lnTo>
                  <a:lnTo>
                    <a:pt x="232" y="692"/>
                  </a:lnTo>
                  <a:lnTo>
                    <a:pt x="232" y="344"/>
                  </a:lnTo>
                  <a:lnTo>
                    <a:pt x="236" y="297"/>
                  </a:lnTo>
                  <a:lnTo>
                    <a:pt x="244" y="252"/>
                  </a:lnTo>
                  <a:lnTo>
                    <a:pt x="260" y="210"/>
                  </a:lnTo>
                  <a:lnTo>
                    <a:pt x="280" y="170"/>
                  </a:lnTo>
                  <a:lnTo>
                    <a:pt x="305" y="134"/>
                  </a:lnTo>
                  <a:lnTo>
                    <a:pt x="335" y="101"/>
                  </a:lnTo>
                  <a:lnTo>
                    <a:pt x="368" y="71"/>
                  </a:lnTo>
                  <a:lnTo>
                    <a:pt x="405" y="47"/>
                  </a:lnTo>
                  <a:lnTo>
                    <a:pt x="445" y="27"/>
                  </a:lnTo>
                  <a:lnTo>
                    <a:pt x="488" y="11"/>
                  </a:lnTo>
                  <a:lnTo>
                    <a:pt x="533" y="3"/>
                  </a:lnTo>
                  <a:lnTo>
                    <a:pt x="580" y="0"/>
                  </a:lnTo>
                  <a:close/>
                </a:path>
              </a:pathLst>
            </a:custGeom>
            <a:grpFill/>
            <a:ln w="0">
              <a:noFill/>
              <a:prstDash val="solid"/>
              <a:round/>
            </a:ln>
          </p:spPr>
          <p:txBody>
            <a:bodyPr vert="horz" wrap="square" lIns="91428" tIns="45714" rIns="91428" bIns="45714" numCol="1" anchor="t" anchorCtr="0" compatLnSpc="1"/>
            <a:lstStyle/>
            <a:p>
              <a:endParaRPr lang="ru-RU" sz="36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Freeform 172"/>
            <p:cNvSpPr>
              <a:spLocks noEditPoints="1"/>
            </p:cNvSpPr>
            <p:nvPr/>
          </p:nvSpPr>
          <p:spPr bwMode="auto">
            <a:xfrm>
              <a:off x="7280275" y="3287713"/>
              <a:ext cx="614362" cy="1946275"/>
            </a:xfrm>
            <a:custGeom>
              <a:avLst/>
              <a:gdLst>
                <a:gd name="T0" fmla="*/ 476 w 1161"/>
                <a:gd name="T1" fmla="*/ 3383 h 3678"/>
                <a:gd name="T2" fmla="*/ 554 w 1161"/>
                <a:gd name="T3" fmla="*/ 3445 h 3678"/>
                <a:gd name="T4" fmla="*/ 653 w 1161"/>
                <a:gd name="T5" fmla="*/ 3423 h 3678"/>
                <a:gd name="T6" fmla="*/ 697 w 1161"/>
                <a:gd name="T7" fmla="*/ 3332 h 3678"/>
                <a:gd name="T8" fmla="*/ 521 w 1161"/>
                <a:gd name="T9" fmla="*/ 1720 h 3678"/>
                <a:gd name="T10" fmla="*/ 502 w 1161"/>
                <a:gd name="T11" fmla="*/ 814 h 3678"/>
                <a:gd name="T12" fmla="*/ 372 w 1161"/>
                <a:gd name="T13" fmla="*/ 874 h 3678"/>
                <a:gd name="T14" fmla="*/ 320 w 1161"/>
                <a:gd name="T15" fmla="*/ 921 h 3678"/>
                <a:gd name="T16" fmla="*/ 266 w 1161"/>
                <a:gd name="T17" fmla="*/ 1005 h 3678"/>
                <a:gd name="T18" fmla="*/ 240 w 1161"/>
                <a:gd name="T19" fmla="*/ 1083 h 3678"/>
                <a:gd name="T20" fmla="*/ 240 w 1161"/>
                <a:gd name="T21" fmla="*/ 1214 h 3678"/>
                <a:gd name="T22" fmla="*/ 266 w 1161"/>
                <a:gd name="T23" fmla="*/ 1293 h 3678"/>
                <a:gd name="T24" fmla="*/ 320 w 1161"/>
                <a:gd name="T25" fmla="*/ 1376 h 3678"/>
                <a:gd name="T26" fmla="*/ 372 w 1161"/>
                <a:gd name="T27" fmla="*/ 1423 h 3678"/>
                <a:gd name="T28" fmla="*/ 502 w 1161"/>
                <a:gd name="T29" fmla="*/ 1483 h 3678"/>
                <a:gd name="T30" fmla="*/ 659 w 1161"/>
                <a:gd name="T31" fmla="*/ 1484 h 3678"/>
                <a:gd name="T32" fmla="*/ 789 w 1161"/>
                <a:gd name="T33" fmla="*/ 1423 h 3678"/>
                <a:gd name="T34" fmla="*/ 840 w 1161"/>
                <a:gd name="T35" fmla="*/ 1376 h 3678"/>
                <a:gd name="T36" fmla="*/ 895 w 1161"/>
                <a:gd name="T37" fmla="*/ 1293 h 3678"/>
                <a:gd name="T38" fmla="*/ 921 w 1161"/>
                <a:gd name="T39" fmla="*/ 1214 h 3678"/>
                <a:gd name="T40" fmla="*/ 921 w 1161"/>
                <a:gd name="T41" fmla="*/ 1083 h 3678"/>
                <a:gd name="T42" fmla="*/ 895 w 1161"/>
                <a:gd name="T43" fmla="*/ 1005 h 3678"/>
                <a:gd name="T44" fmla="*/ 862 w 1161"/>
                <a:gd name="T45" fmla="*/ 947 h 3678"/>
                <a:gd name="T46" fmla="*/ 789 w 1161"/>
                <a:gd name="T47" fmla="*/ 875 h 3678"/>
                <a:gd name="T48" fmla="*/ 697 w 1161"/>
                <a:gd name="T49" fmla="*/ 825 h 3678"/>
                <a:gd name="T50" fmla="*/ 580 w 1161"/>
                <a:gd name="T51" fmla="*/ 230 h 3678"/>
                <a:gd name="T52" fmla="*/ 490 w 1161"/>
                <a:gd name="T53" fmla="*/ 272 h 3678"/>
                <a:gd name="T54" fmla="*/ 464 w 1161"/>
                <a:gd name="T55" fmla="*/ 585 h 3678"/>
                <a:gd name="T56" fmla="*/ 697 w 1161"/>
                <a:gd name="T57" fmla="*/ 585 h 3678"/>
                <a:gd name="T58" fmla="*/ 671 w 1161"/>
                <a:gd name="T59" fmla="*/ 272 h 3678"/>
                <a:gd name="T60" fmla="*/ 580 w 1161"/>
                <a:gd name="T61" fmla="*/ 230 h 3678"/>
                <a:gd name="T62" fmla="*/ 716 w 1161"/>
                <a:gd name="T63" fmla="*/ 27 h 3678"/>
                <a:gd name="T64" fmla="*/ 856 w 1161"/>
                <a:gd name="T65" fmla="*/ 134 h 3678"/>
                <a:gd name="T66" fmla="*/ 926 w 1161"/>
                <a:gd name="T67" fmla="*/ 297 h 3678"/>
                <a:gd name="T68" fmla="*/ 1015 w 1161"/>
                <a:gd name="T69" fmla="*/ 770 h 3678"/>
                <a:gd name="T70" fmla="*/ 1132 w 1161"/>
                <a:gd name="T71" fmla="*/ 971 h 3678"/>
                <a:gd name="T72" fmla="*/ 1157 w 1161"/>
                <a:gd name="T73" fmla="*/ 1210 h 3678"/>
                <a:gd name="T74" fmla="*/ 1084 w 1161"/>
                <a:gd name="T75" fmla="*/ 1434 h 3678"/>
                <a:gd name="T76" fmla="*/ 928 w 1161"/>
                <a:gd name="T77" fmla="*/ 1605 h 3678"/>
                <a:gd name="T78" fmla="*/ 901 w 1161"/>
                <a:gd name="T79" fmla="*/ 3466 h 3678"/>
                <a:gd name="T80" fmla="*/ 793 w 1161"/>
                <a:gd name="T81" fmla="*/ 3606 h 3678"/>
                <a:gd name="T82" fmla="*/ 628 w 1161"/>
                <a:gd name="T83" fmla="*/ 3674 h 3678"/>
                <a:gd name="T84" fmla="*/ 445 w 1161"/>
                <a:gd name="T85" fmla="*/ 3651 h 3678"/>
                <a:gd name="T86" fmla="*/ 305 w 1161"/>
                <a:gd name="T87" fmla="*/ 3544 h 3678"/>
                <a:gd name="T88" fmla="*/ 235 w 1161"/>
                <a:gd name="T89" fmla="*/ 3379 h 3678"/>
                <a:gd name="T90" fmla="*/ 146 w 1161"/>
                <a:gd name="T91" fmla="*/ 1528 h 3678"/>
                <a:gd name="T92" fmla="*/ 30 w 1161"/>
                <a:gd name="T93" fmla="*/ 1328 h 3678"/>
                <a:gd name="T94" fmla="*/ 4 w 1161"/>
                <a:gd name="T95" fmla="*/ 1087 h 3678"/>
                <a:gd name="T96" fmla="*/ 78 w 1161"/>
                <a:gd name="T97" fmla="*/ 864 h 3678"/>
                <a:gd name="T98" fmla="*/ 233 w 1161"/>
                <a:gd name="T99" fmla="*/ 692 h 3678"/>
                <a:gd name="T100" fmla="*/ 260 w 1161"/>
                <a:gd name="T101" fmla="*/ 210 h 3678"/>
                <a:gd name="T102" fmla="*/ 368 w 1161"/>
                <a:gd name="T103" fmla="*/ 71 h 3678"/>
                <a:gd name="T104" fmla="*/ 534 w 1161"/>
                <a:gd name="T105" fmla="*/ 3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61" h="3678">
                  <a:moveTo>
                    <a:pt x="464" y="1712"/>
                  </a:moveTo>
                  <a:lnTo>
                    <a:pt x="464" y="3332"/>
                  </a:lnTo>
                  <a:lnTo>
                    <a:pt x="468" y="3359"/>
                  </a:lnTo>
                  <a:lnTo>
                    <a:pt x="476" y="3383"/>
                  </a:lnTo>
                  <a:lnTo>
                    <a:pt x="490" y="3405"/>
                  </a:lnTo>
                  <a:lnTo>
                    <a:pt x="508" y="3423"/>
                  </a:lnTo>
                  <a:lnTo>
                    <a:pt x="529" y="3435"/>
                  </a:lnTo>
                  <a:lnTo>
                    <a:pt x="554" y="3445"/>
                  </a:lnTo>
                  <a:lnTo>
                    <a:pt x="580" y="3447"/>
                  </a:lnTo>
                  <a:lnTo>
                    <a:pt x="608" y="3445"/>
                  </a:lnTo>
                  <a:lnTo>
                    <a:pt x="631" y="3435"/>
                  </a:lnTo>
                  <a:lnTo>
                    <a:pt x="653" y="3423"/>
                  </a:lnTo>
                  <a:lnTo>
                    <a:pt x="671" y="3405"/>
                  </a:lnTo>
                  <a:lnTo>
                    <a:pt x="685" y="3383"/>
                  </a:lnTo>
                  <a:lnTo>
                    <a:pt x="693" y="3359"/>
                  </a:lnTo>
                  <a:lnTo>
                    <a:pt x="697" y="3332"/>
                  </a:lnTo>
                  <a:lnTo>
                    <a:pt x="697" y="1712"/>
                  </a:lnTo>
                  <a:lnTo>
                    <a:pt x="640" y="1720"/>
                  </a:lnTo>
                  <a:lnTo>
                    <a:pt x="580" y="1724"/>
                  </a:lnTo>
                  <a:lnTo>
                    <a:pt x="521" y="1720"/>
                  </a:lnTo>
                  <a:lnTo>
                    <a:pt x="464" y="1712"/>
                  </a:lnTo>
                  <a:close/>
                  <a:moveTo>
                    <a:pt x="580" y="805"/>
                  </a:moveTo>
                  <a:lnTo>
                    <a:pt x="540" y="807"/>
                  </a:lnTo>
                  <a:lnTo>
                    <a:pt x="502" y="814"/>
                  </a:lnTo>
                  <a:lnTo>
                    <a:pt x="464" y="825"/>
                  </a:lnTo>
                  <a:lnTo>
                    <a:pt x="432" y="839"/>
                  </a:lnTo>
                  <a:lnTo>
                    <a:pt x="401" y="855"/>
                  </a:lnTo>
                  <a:lnTo>
                    <a:pt x="372" y="874"/>
                  </a:lnTo>
                  <a:lnTo>
                    <a:pt x="372" y="875"/>
                  </a:lnTo>
                  <a:lnTo>
                    <a:pt x="370" y="875"/>
                  </a:lnTo>
                  <a:lnTo>
                    <a:pt x="344" y="898"/>
                  </a:lnTo>
                  <a:lnTo>
                    <a:pt x="320" y="921"/>
                  </a:lnTo>
                  <a:lnTo>
                    <a:pt x="299" y="947"/>
                  </a:lnTo>
                  <a:lnTo>
                    <a:pt x="298" y="949"/>
                  </a:lnTo>
                  <a:lnTo>
                    <a:pt x="280" y="976"/>
                  </a:lnTo>
                  <a:lnTo>
                    <a:pt x="266" y="1005"/>
                  </a:lnTo>
                  <a:lnTo>
                    <a:pt x="254" y="1034"/>
                  </a:lnTo>
                  <a:lnTo>
                    <a:pt x="250" y="1043"/>
                  </a:lnTo>
                  <a:lnTo>
                    <a:pt x="248" y="1053"/>
                  </a:lnTo>
                  <a:lnTo>
                    <a:pt x="240" y="1083"/>
                  </a:lnTo>
                  <a:lnTo>
                    <a:pt x="234" y="1115"/>
                  </a:lnTo>
                  <a:lnTo>
                    <a:pt x="233" y="1149"/>
                  </a:lnTo>
                  <a:lnTo>
                    <a:pt x="234" y="1182"/>
                  </a:lnTo>
                  <a:lnTo>
                    <a:pt x="240" y="1214"/>
                  </a:lnTo>
                  <a:lnTo>
                    <a:pt x="248" y="1246"/>
                  </a:lnTo>
                  <a:lnTo>
                    <a:pt x="250" y="1254"/>
                  </a:lnTo>
                  <a:lnTo>
                    <a:pt x="254" y="1263"/>
                  </a:lnTo>
                  <a:lnTo>
                    <a:pt x="266" y="1293"/>
                  </a:lnTo>
                  <a:lnTo>
                    <a:pt x="280" y="1321"/>
                  </a:lnTo>
                  <a:lnTo>
                    <a:pt x="298" y="1348"/>
                  </a:lnTo>
                  <a:lnTo>
                    <a:pt x="299" y="1350"/>
                  </a:lnTo>
                  <a:lnTo>
                    <a:pt x="320" y="1376"/>
                  </a:lnTo>
                  <a:lnTo>
                    <a:pt x="344" y="1401"/>
                  </a:lnTo>
                  <a:lnTo>
                    <a:pt x="370" y="1422"/>
                  </a:lnTo>
                  <a:lnTo>
                    <a:pt x="372" y="1422"/>
                  </a:lnTo>
                  <a:lnTo>
                    <a:pt x="372" y="1423"/>
                  </a:lnTo>
                  <a:lnTo>
                    <a:pt x="401" y="1442"/>
                  </a:lnTo>
                  <a:lnTo>
                    <a:pt x="432" y="1458"/>
                  </a:lnTo>
                  <a:lnTo>
                    <a:pt x="464" y="1472"/>
                  </a:lnTo>
                  <a:lnTo>
                    <a:pt x="502" y="1483"/>
                  </a:lnTo>
                  <a:lnTo>
                    <a:pt x="540" y="1491"/>
                  </a:lnTo>
                  <a:lnTo>
                    <a:pt x="580" y="1494"/>
                  </a:lnTo>
                  <a:lnTo>
                    <a:pt x="621" y="1491"/>
                  </a:lnTo>
                  <a:lnTo>
                    <a:pt x="659" y="1484"/>
                  </a:lnTo>
                  <a:lnTo>
                    <a:pt x="697" y="1472"/>
                  </a:lnTo>
                  <a:lnTo>
                    <a:pt x="729" y="1460"/>
                  </a:lnTo>
                  <a:lnTo>
                    <a:pt x="760" y="1443"/>
                  </a:lnTo>
                  <a:lnTo>
                    <a:pt x="789" y="1423"/>
                  </a:lnTo>
                  <a:lnTo>
                    <a:pt x="789" y="1423"/>
                  </a:lnTo>
                  <a:lnTo>
                    <a:pt x="791" y="1422"/>
                  </a:lnTo>
                  <a:lnTo>
                    <a:pt x="817" y="1401"/>
                  </a:lnTo>
                  <a:lnTo>
                    <a:pt x="840" y="1376"/>
                  </a:lnTo>
                  <a:lnTo>
                    <a:pt x="862" y="1350"/>
                  </a:lnTo>
                  <a:lnTo>
                    <a:pt x="864" y="1348"/>
                  </a:lnTo>
                  <a:lnTo>
                    <a:pt x="881" y="1322"/>
                  </a:lnTo>
                  <a:lnTo>
                    <a:pt x="895" y="1293"/>
                  </a:lnTo>
                  <a:lnTo>
                    <a:pt x="907" y="1263"/>
                  </a:lnTo>
                  <a:lnTo>
                    <a:pt x="910" y="1255"/>
                  </a:lnTo>
                  <a:lnTo>
                    <a:pt x="913" y="1246"/>
                  </a:lnTo>
                  <a:lnTo>
                    <a:pt x="921" y="1214"/>
                  </a:lnTo>
                  <a:lnTo>
                    <a:pt x="927" y="1182"/>
                  </a:lnTo>
                  <a:lnTo>
                    <a:pt x="928" y="1149"/>
                  </a:lnTo>
                  <a:lnTo>
                    <a:pt x="927" y="1115"/>
                  </a:lnTo>
                  <a:lnTo>
                    <a:pt x="921" y="1083"/>
                  </a:lnTo>
                  <a:lnTo>
                    <a:pt x="914" y="1053"/>
                  </a:lnTo>
                  <a:lnTo>
                    <a:pt x="910" y="1043"/>
                  </a:lnTo>
                  <a:lnTo>
                    <a:pt x="908" y="1034"/>
                  </a:lnTo>
                  <a:lnTo>
                    <a:pt x="895" y="1005"/>
                  </a:lnTo>
                  <a:lnTo>
                    <a:pt x="881" y="976"/>
                  </a:lnTo>
                  <a:lnTo>
                    <a:pt x="864" y="949"/>
                  </a:lnTo>
                  <a:lnTo>
                    <a:pt x="863" y="948"/>
                  </a:lnTo>
                  <a:lnTo>
                    <a:pt x="862" y="947"/>
                  </a:lnTo>
                  <a:lnTo>
                    <a:pt x="840" y="921"/>
                  </a:lnTo>
                  <a:lnTo>
                    <a:pt x="817" y="898"/>
                  </a:lnTo>
                  <a:lnTo>
                    <a:pt x="791" y="875"/>
                  </a:lnTo>
                  <a:lnTo>
                    <a:pt x="789" y="875"/>
                  </a:lnTo>
                  <a:lnTo>
                    <a:pt x="789" y="874"/>
                  </a:lnTo>
                  <a:lnTo>
                    <a:pt x="760" y="855"/>
                  </a:lnTo>
                  <a:lnTo>
                    <a:pt x="729" y="839"/>
                  </a:lnTo>
                  <a:lnTo>
                    <a:pt x="697" y="825"/>
                  </a:lnTo>
                  <a:lnTo>
                    <a:pt x="659" y="814"/>
                  </a:lnTo>
                  <a:lnTo>
                    <a:pt x="621" y="807"/>
                  </a:lnTo>
                  <a:lnTo>
                    <a:pt x="580" y="805"/>
                  </a:lnTo>
                  <a:close/>
                  <a:moveTo>
                    <a:pt x="580" y="230"/>
                  </a:moveTo>
                  <a:lnTo>
                    <a:pt x="554" y="232"/>
                  </a:lnTo>
                  <a:lnTo>
                    <a:pt x="529" y="242"/>
                  </a:lnTo>
                  <a:lnTo>
                    <a:pt x="508" y="255"/>
                  </a:lnTo>
                  <a:lnTo>
                    <a:pt x="490" y="272"/>
                  </a:lnTo>
                  <a:lnTo>
                    <a:pt x="476" y="293"/>
                  </a:lnTo>
                  <a:lnTo>
                    <a:pt x="468" y="318"/>
                  </a:lnTo>
                  <a:lnTo>
                    <a:pt x="464" y="344"/>
                  </a:lnTo>
                  <a:lnTo>
                    <a:pt x="464" y="585"/>
                  </a:lnTo>
                  <a:lnTo>
                    <a:pt x="521" y="577"/>
                  </a:lnTo>
                  <a:lnTo>
                    <a:pt x="580" y="574"/>
                  </a:lnTo>
                  <a:lnTo>
                    <a:pt x="640" y="577"/>
                  </a:lnTo>
                  <a:lnTo>
                    <a:pt x="697" y="585"/>
                  </a:lnTo>
                  <a:lnTo>
                    <a:pt x="697" y="344"/>
                  </a:lnTo>
                  <a:lnTo>
                    <a:pt x="693" y="318"/>
                  </a:lnTo>
                  <a:lnTo>
                    <a:pt x="685" y="293"/>
                  </a:lnTo>
                  <a:lnTo>
                    <a:pt x="671" y="272"/>
                  </a:lnTo>
                  <a:lnTo>
                    <a:pt x="653" y="255"/>
                  </a:lnTo>
                  <a:lnTo>
                    <a:pt x="631" y="242"/>
                  </a:lnTo>
                  <a:lnTo>
                    <a:pt x="608" y="232"/>
                  </a:lnTo>
                  <a:lnTo>
                    <a:pt x="580" y="230"/>
                  </a:lnTo>
                  <a:close/>
                  <a:moveTo>
                    <a:pt x="580" y="0"/>
                  </a:moveTo>
                  <a:lnTo>
                    <a:pt x="628" y="3"/>
                  </a:lnTo>
                  <a:lnTo>
                    <a:pt x="673" y="11"/>
                  </a:lnTo>
                  <a:lnTo>
                    <a:pt x="716" y="27"/>
                  </a:lnTo>
                  <a:lnTo>
                    <a:pt x="756" y="47"/>
                  </a:lnTo>
                  <a:lnTo>
                    <a:pt x="793" y="71"/>
                  </a:lnTo>
                  <a:lnTo>
                    <a:pt x="826" y="101"/>
                  </a:lnTo>
                  <a:lnTo>
                    <a:pt x="856" y="134"/>
                  </a:lnTo>
                  <a:lnTo>
                    <a:pt x="881" y="170"/>
                  </a:lnTo>
                  <a:lnTo>
                    <a:pt x="901" y="210"/>
                  </a:lnTo>
                  <a:lnTo>
                    <a:pt x="916" y="252"/>
                  </a:lnTo>
                  <a:lnTo>
                    <a:pt x="926" y="297"/>
                  </a:lnTo>
                  <a:lnTo>
                    <a:pt x="928" y="344"/>
                  </a:lnTo>
                  <a:lnTo>
                    <a:pt x="928" y="692"/>
                  </a:lnTo>
                  <a:lnTo>
                    <a:pt x="973" y="728"/>
                  </a:lnTo>
                  <a:lnTo>
                    <a:pt x="1015" y="770"/>
                  </a:lnTo>
                  <a:lnTo>
                    <a:pt x="1052" y="815"/>
                  </a:lnTo>
                  <a:lnTo>
                    <a:pt x="1084" y="864"/>
                  </a:lnTo>
                  <a:lnTo>
                    <a:pt x="1110" y="915"/>
                  </a:lnTo>
                  <a:lnTo>
                    <a:pt x="1132" y="971"/>
                  </a:lnTo>
                  <a:lnTo>
                    <a:pt x="1148" y="1028"/>
                  </a:lnTo>
                  <a:lnTo>
                    <a:pt x="1157" y="1087"/>
                  </a:lnTo>
                  <a:lnTo>
                    <a:pt x="1161" y="1149"/>
                  </a:lnTo>
                  <a:lnTo>
                    <a:pt x="1157" y="1210"/>
                  </a:lnTo>
                  <a:lnTo>
                    <a:pt x="1148" y="1270"/>
                  </a:lnTo>
                  <a:lnTo>
                    <a:pt x="1132" y="1328"/>
                  </a:lnTo>
                  <a:lnTo>
                    <a:pt x="1110" y="1382"/>
                  </a:lnTo>
                  <a:lnTo>
                    <a:pt x="1084" y="1434"/>
                  </a:lnTo>
                  <a:lnTo>
                    <a:pt x="1052" y="1483"/>
                  </a:lnTo>
                  <a:lnTo>
                    <a:pt x="1015" y="1528"/>
                  </a:lnTo>
                  <a:lnTo>
                    <a:pt x="973" y="1569"/>
                  </a:lnTo>
                  <a:lnTo>
                    <a:pt x="928" y="1605"/>
                  </a:lnTo>
                  <a:lnTo>
                    <a:pt x="928" y="3332"/>
                  </a:lnTo>
                  <a:lnTo>
                    <a:pt x="926" y="3379"/>
                  </a:lnTo>
                  <a:lnTo>
                    <a:pt x="916" y="3424"/>
                  </a:lnTo>
                  <a:lnTo>
                    <a:pt x="901" y="3466"/>
                  </a:lnTo>
                  <a:lnTo>
                    <a:pt x="881" y="3506"/>
                  </a:lnTo>
                  <a:lnTo>
                    <a:pt x="856" y="3544"/>
                  </a:lnTo>
                  <a:lnTo>
                    <a:pt x="826" y="3577"/>
                  </a:lnTo>
                  <a:lnTo>
                    <a:pt x="793" y="3606"/>
                  </a:lnTo>
                  <a:lnTo>
                    <a:pt x="756" y="3631"/>
                  </a:lnTo>
                  <a:lnTo>
                    <a:pt x="716" y="3651"/>
                  </a:lnTo>
                  <a:lnTo>
                    <a:pt x="673" y="3666"/>
                  </a:lnTo>
                  <a:lnTo>
                    <a:pt x="628" y="3674"/>
                  </a:lnTo>
                  <a:lnTo>
                    <a:pt x="580" y="3678"/>
                  </a:lnTo>
                  <a:lnTo>
                    <a:pt x="534" y="3674"/>
                  </a:lnTo>
                  <a:lnTo>
                    <a:pt x="488" y="3666"/>
                  </a:lnTo>
                  <a:lnTo>
                    <a:pt x="445" y="3651"/>
                  </a:lnTo>
                  <a:lnTo>
                    <a:pt x="405" y="3631"/>
                  </a:lnTo>
                  <a:lnTo>
                    <a:pt x="368" y="3606"/>
                  </a:lnTo>
                  <a:lnTo>
                    <a:pt x="335" y="3577"/>
                  </a:lnTo>
                  <a:lnTo>
                    <a:pt x="305" y="3544"/>
                  </a:lnTo>
                  <a:lnTo>
                    <a:pt x="280" y="3506"/>
                  </a:lnTo>
                  <a:lnTo>
                    <a:pt x="260" y="3466"/>
                  </a:lnTo>
                  <a:lnTo>
                    <a:pt x="244" y="3424"/>
                  </a:lnTo>
                  <a:lnTo>
                    <a:pt x="235" y="3379"/>
                  </a:lnTo>
                  <a:lnTo>
                    <a:pt x="233" y="3332"/>
                  </a:lnTo>
                  <a:lnTo>
                    <a:pt x="233" y="1605"/>
                  </a:lnTo>
                  <a:lnTo>
                    <a:pt x="188" y="1569"/>
                  </a:lnTo>
                  <a:lnTo>
                    <a:pt x="146" y="1528"/>
                  </a:lnTo>
                  <a:lnTo>
                    <a:pt x="110" y="1483"/>
                  </a:lnTo>
                  <a:lnTo>
                    <a:pt x="78" y="1434"/>
                  </a:lnTo>
                  <a:lnTo>
                    <a:pt x="51" y="1382"/>
                  </a:lnTo>
                  <a:lnTo>
                    <a:pt x="30" y="1328"/>
                  </a:lnTo>
                  <a:lnTo>
                    <a:pt x="14" y="1270"/>
                  </a:lnTo>
                  <a:lnTo>
                    <a:pt x="4" y="1210"/>
                  </a:lnTo>
                  <a:lnTo>
                    <a:pt x="0" y="1149"/>
                  </a:lnTo>
                  <a:lnTo>
                    <a:pt x="4" y="1087"/>
                  </a:lnTo>
                  <a:lnTo>
                    <a:pt x="14" y="1028"/>
                  </a:lnTo>
                  <a:lnTo>
                    <a:pt x="30" y="971"/>
                  </a:lnTo>
                  <a:lnTo>
                    <a:pt x="51" y="915"/>
                  </a:lnTo>
                  <a:lnTo>
                    <a:pt x="78" y="864"/>
                  </a:lnTo>
                  <a:lnTo>
                    <a:pt x="110" y="815"/>
                  </a:lnTo>
                  <a:lnTo>
                    <a:pt x="146" y="770"/>
                  </a:lnTo>
                  <a:lnTo>
                    <a:pt x="188" y="728"/>
                  </a:lnTo>
                  <a:lnTo>
                    <a:pt x="233" y="692"/>
                  </a:lnTo>
                  <a:lnTo>
                    <a:pt x="233" y="344"/>
                  </a:lnTo>
                  <a:lnTo>
                    <a:pt x="235" y="297"/>
                  </a:lnTo>
                  <a:lnTo>
                    <a:pt x="244" y="252"/>
                  </a:lnTo>
                  <a:lnTo>
                    <a:pt x="260" y="210"/>
                  </a:lnTo>
                  <a:lnTo>
                    <a:pt x="280" y="170"/>
                  </a:lnTo>
                  <a:lnTo>
                    <a:pt x="305" y="134"/>
                  </a:lnTo>
                  <a:lnTo>
                    <a:pt x="335" y="101"/>
                  </a:lnTo>
                  <a:lnTo>
                    <a:pt x="368" y="71"/>
                  </a:lnTo>
                  <a:lnTo>
                    <a:pt x="405" y="47"/>
                  </a:lnTo>
                  <a:lnTo>
                    <a:pt x="445" y="27"/>
                  </a:lnTo>
                  <a:lnTo>
                    <a:pt x="488" y="11"/>
                  </a:lnTo>
                  <a:lnTo>
                    <a:pt x="534" y="3"/>
                  </a:lnTo>
                  <a:lnTo>
                    <a:pt x="580" y="0"/>
                  </a:lnTo>
                  <a:close/>
                </a:path>
              </a:pathLst>
            </a:custGeom>
            <a:grpFill/>
            <a:ln w="0">
              <a:noFill/>
              <a:prstDash val="solid"/>
              <a:round/>
            </a:ln>
          </p:spPr>
          <p:txBody>
            <a:bodyPr vert="horz" wrap="square" lIns="91428" tIns="45714" rIns="91428" bIns="45714" numCol="1" anchor="t" anchorCtr="0" compatLnSpc="1"/>
            <a:lstStyle/>
            <a:p>
              <a:endParaRPr lang="ru-RU" sz="36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5" name="Freeform 173"/>
            <p:cNvSpPr>
              <a:spLocks noEditPoints="1"/>
            </p:cNvSpPr>
            <p:nvPr/>
          </p:nvSpPr>
          <p:spPr bwMode="auto">
            <a:xfrm>
              <a:off x="6604000" y="3287713"/>
              <a:ext cx="614362" cy="1946275"/>
            </a:xfrm>
            <a:custGeom>
              <a:avLst/>
              <a:gdLst>
                <a:gd name="T0" fmla="*/ 476 w 1161"/>
                <a:gd name="T1" fmla="*/ 3383 h 3678"/>
                <a:gd name="T2" fmla="*/ 553 w 1161"/>
                <a:gd name="T3" fmla="*/ 3445 h 3678"/>
                <a:gd name="T4" fmla="*/ 653 w 1161"/>
                <a:gd name="T5" fmla="*/ 3423 h 3678"/>
                <a:gd name="T6" fmla="*/ 697 w 1161"/>
                <a:gd name="T7" fmla="*/ 3332 h 3678"/>
                <a:gd name="T8" fmla="*/ 521 w 1161"/>
                <a:gd name="T9" fmla="*/ 3099 h 3678"/>
                <a:gd name="T10" fmla="*/ 501 w 1161"/>
                <a:gd name="T11" fmla="*/ 2193 h 3678"/>
                <a:gd name="T12" fmla="*/ 372 w 1161"/>
                <a:gd name="T13" fmla="*/ 2254 h 3678"/>
                <a:gd name="T14" fmla="*/ 320 w 1161"/>
                <a:gd name="T15" fmla="*/ 2300 h 3678"/>
                <a:gd name="T16" fmla="*/ 280 w 1161"/>
                <a:gd name="T17" fmla="*/ 2355 h 3678"/>
                <a:gd name="T18" fmla="*/ 247 w 1161"/>
                <a:gd name="T19" fmla="*/ 2432 h 3678"/>
                <a:gd name="T20" fmla="*/ 234 w 1161"/>
                <a:gd name="T21" fmla="*/ 2561 h 3678"/>
                <a:gd name="T22" fmla="*/ 253 w 1161"/>
                <a:gd name="T23" fmla="*/ 2643 h 3678"/>
                <a:gd name="T24" fmla="*/ 298 w 1161"/>
                <a:gd name="T25" fmla="*/ 2729 h 3678"/>
                <a:gd name="T26" fmla="*/ 370 w 1161"/>
                <a:gd name="T27" fmla="*/ 2802 h 3678"/>
                <a:gd name="T28" fmla="*/ 464 w 1161"/>
                <a:gd name="T29" fmla="*/ 2851 h 3678"/>
                <a:gd name="T30" fmla="*/ 620 w 1161"/>
                <a:gd name="T31" fmla="*/ 2870 h 3678"/>
                <a:gd name="T32" fmla="*/ 760 w 1161"/>
                <a:gd name="T33" fmla="*/ 2822 h 3678"/>
                <a:gd name="T34" fmla="*/ 815 w 1161"/>
                <a:gd name="T35" fmla="*/ 2780 h 3678"/>
                <a:gd name="T36" fmla="*/ 880 w 1161"/>
                <a:gd name="T37" fmla="*/ 2701 h 3678"/>
                <a:gd name="T38" fmla="*/ 913 w 1161"/>
                <a:gd name="T39" fmla="*/ 2624 h 3678"/>
                <a:gd name="T40" fmla="*/ 926 w 1161"/>
                <a:gd name="T41" fmla="*/ 2495 h 3678"/>
                <a:gd name="T42" fmla="*/ 907 w 1161"/>
                <a:gd name="T43" fmla="*/ 2413 h 3678"/>
                <a:gd name="T44" fmla="*/ 861 w 1161"/>
                <a:gd name="T45" fmla="*/ 2327 h 3678"/>
                <a:gd name="T46" fmla="*/ 789 w 1161"/>
                <a:gd name="T47" fmla="*/ 2254 h 3678"/>
                <a:gd name="T48" fmla="*/ 697 w 1161"/>
                <a:gd name="T49" fmla="*/ 2205 h 3678"/>
                <a:gd name="T50" fmla="*/ 580 w 1161"/>
                <a:gd name="T51" fmla="*/ 230 h 3678"/>
                <a:gd name="T52" fmla="*/ 489 w 1161"/>
                <a:gd name="T53" fmla="*/ 272 h 3678"/>
                <a:gd name="T54" fmla="*/ 464 w 1161"/>
                <a:gd name="T55" fmla="*/ 1965 h 3678"/>
                <a:gd name="T56" fmla="*/ 697 w 1161"/>
                <a:gd name="T57" fmla="*/ 1965 h 3678"/>
                <a:gd name="T58" fmla="*/ 671 w 1161"/>
                <a:gd name="T59" fmla="*/ 272 h 3678"/>
                <a:gd name="T60" fmla="*/ 580 w 1161"/>
                <a:gd name="T61" fmla="*/ 230 h 3678"/>
                <a:gd name="T62" fmla="*/ 716 w 1161"/>
                <a:gd name="T63" fmla="*/ 27 h 3678"/>
                <a:gd name="T64" fmla="*/ 856 w 1161"/>
                <a:gd name="T65" fmla="*/ 134 h 3678"/>
                <a:gd name="T66" fmla="*/ 925 w 1161"/>
                <a:gd name="T67" fmla="*/ 297 h 3678"/>
                <a:gd name="T68" fmla="*/ 1014 w 1161"/>
                <a:gd name="T69" fmla="*/ 2150 h 3678"/>
                <a:gd name="T70" fmla="*/ 1131 w 1161"/>
                <a:gd name="T71" fmla="*/ 2349 h 3678"/>
                <a:gd name="T72" fmla="*/ 1157 w 1161"/>
                <a:gd name="T73" fmla="*/ 2590 h 3678"/>
                <a:gd name="T74" fmla="*/ 1083 w 1161"/>
                <a:gd name="T75" fmla="*/ 2814 h 3678"/>
                <a:gd name="T76" fmla="*/ 928 w 1161"/>
                <a:gd name="T77" fmla="*/ 2985 h 3678"/>
                <a:gd name="T78" fmla="*/ 901 w 1161"/>
                <a:gd name="T79" fmla="*/ 3466 h 3678"/>
                <a:gd name="T80" fmla="*/ 793 w 1161"/>
                <a:gd name="T81" fmla="*/ 3606 h 3678"/>
                <a:gd name="T82" fmla="*/ 627 w 1161"/>
                <a:gd name="T83" fmla="*/ 3674 h 3678"/>
                <a:gd name="T84" fmla="*/ 445 w 1161"/>
                <a:gd name="T85" fmla="*/ 3651 h 3678"/>
                <a:gd name="T86" fmla="*/ 304 w 1161"/>
                <a:gd name="T87" fmla="*/ 3544 h 3678"/>
                <a:gd name="T88" fmla="*/ 235 w 1161"/>
                <a:gd name="T89" fmla="*/ 3379 h 3678"/>
                <a:gd name="T90" fmla="*/ 146 w 1161"/>
                <a:gd name="T91" fmla="*/ 2906 h 3678"/>
                <a:gd name="T92" fmla="*/ 28 w 1161"/>
                <a:gd name="T93" fmla="*/ 2707 h 3678"/>
                <a:gd name="T94" fmla="*/ 4 w 1161"/>
                <a:gd name="T95" fmla="*/ 2467 h 3678"/>
                <a:gd name="T96" fmla="*/ 77 w 1161"/>
                <a:gd name="T97" fmla="*/ 2244 h 3678"/>
                <a:gd name="T98" fmla="*/ 231 w 1161"/>
                <a:gd name="T99" fmla="*/ 2071 h 3678"/>
                <a:gd name="T100" fmla="*/ 259 w 1161"/>
                <a:gd name="T101" fmla="*/ 210 h 3678"/>
                <a:gd name="T102" fmla="*/ 367 w 1161"/>
                <a:gd name="T103" fmla="*/ 71 h 3678"/>
                <a:gd name="T104" fmla="*/ 533 w 1161"/>
                <a:gd name="T105" fmla="*/ 3 h 3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61" h="3678">
                  <a:moveTo>
                    <a:pt x="464" y="3091"/>
                  </a:moveTo>
                  <a:lnTo>
                    <a:pt x="464" y="3332"/>
                  </a:lnTo>
                  <a:lnTo>
                    <a:pt x="466" y="3359"/>
                  </a:lnTo>
                  <a:lnTo>
                    <a:pt x="476" y="3383"/>
                  </a:lnTo>
                  <a:lnTo>
                    <a:pt x="489" y="3405"/>
                  </a:lnTo>
                  <a:lnTo>
                    <a:pt x="507" y="3423"/>
                  </a:lnTo>
                  <a:lnTo>
                    <a:pt x="529" y="3435"/>
                  </a:lnTo>
                  <a:lnTo>
                    <a:pt x="553" y="3445"/>
                  </a:lnTo>
                  <a:lnTo>
                    <a:pt x="580" y="3447"/>
                  </a:lnTo>
                  <a:lnTo>
                    <a:pt x="607" y="3445"/>
                  </a:lnTo>
                  <a:lnTo>
                    <a:pt x="631" y="3435"/>
                  </a:lnTo>
                  <a:lnTo>
                    <a:pt x="653" y="3423"/>
                  </a:lnTo>
                  <a:lnTo>
                    <a:pt x="671" y="3405"/>
                  </a:lnTo>
                  <a:lnTo>
                    <a:pt x="685" y="3383"/>
                  </a:lnTo>
                  <a:lnTo>
                    <a:pt x="693" y="3359"/>
                  </a:lnTo>
                  <a:lnTo>
                    <a:pt x="697" y="3332"/>
                  </a:lnTo>
                  <a:lnTo>
                    <a:pt x="697" y="3091"/>
                  </a:lnTo>
                  <a:lnTo>
                    <a:pt x="639" y="3099"/>
                  </a:lnTo>
                  <a:lnTo>
                    <a:pt x="580" y="3103"/>
                  </a:lnTo>
                  <a:lnTo>
                    <a:pt x="521" y="3099"/>
                  </a:lnTo>
                  <a:lnTo>
                    <a:pt x="464" y="3091"/>
                  </a:lnTo>
                  <a:close/>
                  <a:moveTo>
                    <a:pt x="580" y="2184"/>
                  </a:moveTo>
                  <a:lnTo>
                    <a:pt x="540" y="2186"/>
                  </a:lnTo>
                  <a:lnTo>
                    <a:pt x="501" y="2193"/>
                  </a:lnTo>
                  <a:lnTo>
                    <a:pt x="464" y="2205"/>
                  </a:lnTo>
                  <a:lnTo>
                    <a:pt x="431" y="2218"/>
                  </a:lnTo>
                  <a:lnTo>
                    <a:pt x="400" y="2234"/>
                  </a:lnTo>
                  <a:lnTo>
                    <a:pt x="372" y="2254"/>
                  </a:lnTo>
                  <a:lnTo>
                    <a:pt x="370" y="2254"/>
                  </a:lnTo>
                  <a:lnTo>
                    <a:pt x="370" y="2254"/>
                  </a:lnTo>
                  <a:lnTo>
                    <a:pt x="344" y="2276"/>
                  </a:lnTo>
                  <a:lnTo>
                    <a:pt x="320" y="2300"/>
                  </a:lnTo>
                  <a:lnTo>
                    <a:pt x="298" y="2327"/>
                  </a:lnTo>
                  <a:lnTo>
                    <a:pt x="298" y="2327"/>
                  </a:lnTo>
                  <a:lnTo>
                    <a:pt x="297" y="2328"/>
                  </a:lnTo>
                  <a:lnTo>
                    <a:pt x="280" y="2355"/>
                  </a:lnTo>
                  <a:lnTo>
                    <a:pt x="266" y="2383"/>
                  </a:lnTo>
                  <a:lnTo>
                    <a:pt x="253" y="2413"/>
                  </a:lnTo>
                  <a:lnTo>
                    <a:pt x="250" y="2422"/>
                  </a:lnTo>
                  <a:lnTo>
                    <a:pt x="247" y="2432"/>
                  </a:lnTo>
                  <a:lnTo>
                    <a:pt x="240" y="2462"/>
                  </a:lnTo>
                  <a:lnTo>
                    <a:pt x="234" y="2495"/>
                  </a:lnTo>
                  <a:lnTo>
                    <a:pt x="231" y="2528"/>
                  </a:lnTo>
                  <a:lnTo>
                    <a:pt x="234" y="2561"/>
                  </a:lnTo>
                  <a:lnTo>
                    <a:pt x="240" y="2594"/>
                  </a:lnTo>
                  <a:lnTo>
                    <a:pt x="247" y="2624"/>
                  </a:lnTo>
                  <a:lnTo>
                    <a:pt x="250" y="2634"/>
                  </a:lnTo>
                  <a:lnTo>
                    <a:pt x="253" y="2643"/>
                  </a:lnTo>
                  <a:lnTo>
                    <a:pt x="265" y="2673"/>
                  </a:lnTo>
                  <a:lnTo>
                    <a:pt x="279" y="2701"/>
                  </a:lnTo>
                  <a:lnTo>
                    <a:pt x="297" y="2728"/>
                  </a:lnTo>
                  <a:lnTo>
                    <a:pt x="298" y="2729"/>
                  </a:lnTo>
                  <a:lnTo>
                    <a:pt x="319" y="2756"/>
                  </a:lnTo>
                  <a:lnTo>
                    <a:pt x="344" y="2780"/>
                  </a:lnTo>
                  <a:lnTo>
                    <a:pt x="370" y="2801"/>
                  </a:lnTo>
                  <a:lnTo>
                    <a:pt x="370" y="2802"/>
                  </a:lnTo>
                  <a:lnTo>
                    <a:pt x="370" y="2802"/>
                  </a:lnTo>
                  <a:lnTo>
                    <a:pt x="400" y="2822"/>
                  </a:lnTo>
                  <a:lnTo>
                    <a:pt x="431" y="2838"/>
                  </a:lnTo>
                  <a:lnTo>
                    <a:pt x="464" y="2851"/>
                  </a:lnTo>
                  <a:lnTo>
                    <a:pt x="501" y="2863"/>
                  </a:lnTo>
                  <a:lnTo>
                    <a:pt x="540" y="2870"/>
                  </a:lnTo>
                  <a:lnTo>
                    <a:pt x="580" y="2872"/>
                  </a:lnTo>
                  <a:lnTo>
                    <a:pt x="620" y="2870"/>
                  </a:lnTo>
                  <a:lnTo>
                    <a:pt x="659" y="2863"/>
                  </a:lnTo>
                  <a:lnTo>
                    <a:pt x="696" y="2851"/>
                  </a:lnTo>
                  <a:lnTo>
                    <a:pt x="729" y="2838"/>
                  </a:lnTo>
                  <a:lnTo>
                    <a:pt x="760" y="2822"/>
                  </a:lnTo>
                  <a:lnTo>
                    <a:pt x="788" y="2802"/>
                  </a:lnTo>
                  <a:lnTo>
                    <a:pt x="789" y="2802"/>
                  </a:lnTo>
                  <a:lnTo>
                    <a:pt x="789" y="2801"/>
                  </a:lnTo>
                  <a:lnTo>
                    <a:pt x="815" y="2780"/>
                  </a:lnTo>
                  <a:lnTo>
                    <a:pt x="839" y="2756"/>
                  </a:lnTo>
                  <a:lnTo>
                    <a:pt x="861" y="2729"/>
                  </a:lnTo>
                  <a:lnTo>
                    <a:pt x="863" y="2728"/>
                  </a:lnTo>
                  <a:lnTo>
                    <a:pt x="880" y="2701"/>
                  </a:lnTo>
                  <a:lnTo>
                    <a:pt x="895" y="2673"/>
                  </a:lnTo>
                  <a:lnTo>
                    <a:pt x="907" y="2643"/>
                  </a:lnTo>
                  <a:lnTo>
                    <a:pt x="909" y="2634"/>
                  </a:lnTo>
                  <a:lnTo>
                    <a:pt x="913" y="2624"/>
                  </a:lnTo>
                  <a:lnTo>
                    <a:pt x="921" y="2594"/>
                  </a:lnTo>
                  <a:lnTo>
                    <a:pt x="926" y="2561"/>
                  </a:lnTo>
                  <a:lnTo>
                    <a:pt x="928" y="2528"/>
                  </a:lnTo>
                  <a:lnTo>
                    <a:pt x="926" y="2495"/>
                  </a:lnTo>
                  <a:lnTo>
                    <a:pt x="921" y="2462"/>
                  </a:lnTo>
                  <a:lnTo>
                    <a:pt x="913" y="2432"/>
                  </a:lnTo>
                  <a:lnTo>
                    <a:pt x="909" y="2422"/>
                  </a:lnTo>
                  <a:lnTo>
                    <a:pt x="907" y="2413"/>
                  </a:lnTo>
                  <a:lnTo>
                    <a:pt x="895" y="2383"/>
                  </a:lnTo>
                  <a:lnTo>
                    <a:pt x="880" y="2355"/>
                  </a:lnTo>
                  <a:lnTo>
                    <a:pt x="863" y="2328"/>
                  </a:lnTo>
                  <a:lnTo>
                    <a:pt x="861" y="2327"/>
                  </a:lnTo>
                  <a:lnTo>
                    <a:pt x="840" y="2301"/>
                  </a:lnTo>
                  <a:lnTo>
                    <a:pt x="815" y="2276"/>
                  </a:lnTo>
                  <a:lnTo>
                    <a:pt x="789" y="2255"/>
                  </a:lnTo>
                  <a:lnTo>
                    <a:pt x="789" y="2254"/>
                  </a:lnTo>
                  <a:lnTo>
                    <a:pt x="788" y="2254"/>
                  </a:lnTo>
                  <a:lnTo>
                    <a:pt x="760" y="2234"/>
                  </a:lnTo>
                  <a:lnTo>
                    <a:pt x="729" y="2218"/>
                  </a:lnTo>
                  <a:lnTo>
                    <a:pt x="697" y="2205"/>
                  </a:lnTo>
                  <a:lnTo>
                    <a:pt x="659" y="2193"/>
                  </a:lnTo>
                  <a:lnTo>
                    <a:pt x="620" y="2186"/>
                  </a:lnTo>
                  <a:lnTo>
                    <a:pt x="580" y="2184"/>
                  </a:lnTo>
                  <a:close/>
                  <a:moveTo>
                    <a:pt x="580" y="230"/>
                  </a:moveTo>
                  <a:lnTo>
                    <a:pt x="553" y="232"/>
                  </a:lnTo>
                  <a:lnTo>
                    <a:pt x="529" y="242"/>
                  </a:lnTo>
                  <a:lnTo>
                    <a:pt x="507" y="255"/>
                  </a:lnTo>
                  <a:lnTo>
                    <a:pt x="489" y="272"/>
                  </a:lnTo>
                  <a:lnTo>
                    <a:pt x="476" y="293"/>
                  </a:lnTo>
                  <a:lnTo>
                    <a:pt x="466" y="318"/>
                  </a:lnTo>
                  <a:lnTo>
                    <a:pt x="464" y="344"/>
                  </a:lnTo>
                  <a:lnTo>
                    <a:pt x="464" y="1965"/>
                  </a:lnTo>
                  <a:lnTo>
                    <a:pt x="521" y="1957"/>
                  </a:lnTo>
                  <a:lnTo>
                    <a:pt x="580" y="1953"/>
                  </a:lnTo>
                  <a:lnTo>
                    <a:pt x="639" y="1957"/>
                  </a:lnTo>
                  <a:lnTo>
                    <a:pt x="697" y="1965"/>
                  </a:lnTo>
                  <a:lnTo>
                    <a:pt x="697" y="344"/>
                  </a:lnTo>
                  <a:lnTo>
                    <a:pt x="693" y="318"/>
                  </a:lnTo>
                  <a:lnTo>
                    <a:pt x="685" y="293"/>
                  </a:lnTo>
                  <a:lnTo>
                    <a:pt x="671" y="272"/>
                  </a:lnTo>
                  <a:lnTo>
                    <a:pt x="653" y="255"/>
                  </a:lnTo>
                  <a:lnTo>
                    <a:pt x="631" y="242"/>
                  </a:lnTo>
                  <a:lnTo>
                    <a:pt x="607" y="232"/>
                  </a:lnTo>
                  <a:lnTo>
                    <a:pt x="580" y="230"/>
                  </a:lnTo>
                  <a:close/>
                  <a:moveTo>
                    <a:pt x="580" y="0"/>
                  </a:moveTo>
                  <a:lnTo>
                    <a:pt x="627" y="3"/>
                  </a:lnTo>
                  <a:lnTo>
                    <a:pt x="673" y="11"/>
                  </a:lnTo>
                  <a:lnTo>
                    <a:pt x="716" y="27"/>
                  </a:lnTo>
                  <a:lnTo>
                    <a:pt x="756" y="47"/>
                  </a:lnTo>
                  <a:lnTo>
                    <a:pt x="793" y="71"/>
                  </a:lnTo>
                  <a:lnTo>
                    <a:pt x="826" y="101"/>
                  </a:lnTo>
                  <a:lnTo>
                    <a:pt x="856" y="134"/>
                  </a:lnTo>
                  <a:lnTo>
                    <a:pt x="881" y="170"/>
                  </a:lnTo>
                  <a:lnTo>
                    <a:pt x="901" y="210"/>
                  </a:lnTo>
                  <a:lnTo>
                    <a:pt x="915" y="252"/>
                  </a:lnTo>
                  <a:lnTo>
                    <a:pt x="925" y="297"/>
                  </a:lnTo>
                  <a:lnTo>
                    <a:pt x="928" y="344"/>
                  </a:lnTo>
                  <a:lnTo>
                    <a:pt x="928" y="2071"/>
                  </a:lnTo>
                  <a:lnTo>
                    <a:pt x="973" y="2108"/>
                  </a:lnTo>
                  <a:lnTo>
                    <a:pt x="1014" y="2150"/>
                  </a:lnTo>
                  <a:lnTo>
                    <a:pt x="1050" y="2194"/>
                  </a:lnTo>
                  <a:lnTo>
                    <a:pt x="1083" y="2244"/>
                  </a:lnTo>
                  <a:lnTo>
                    <a:pt x="1110" y="2295"/>
                  </a:lnTo>
                  <a:lnTo>
                    <a:pt x="1131" y="2349"/>
                  </a:lnTo>
                  <a:lnTo>
                    <a:pt x="1147" y="2407"/>
                  </a:lnTo>
                  <a:lnTo>
                    <a:pt x="1157" y="2467"/>
                  </a:lnTo>
                  <a:lnTo>
                    <a:pt x="1161" y="2528"/>
                  </a:lnTo>
                  <a:lnTo>
                    <a:pt x="1157" y="2590"/>
                  </a:lnTo>
                  <a:lnTo>
                    <a:pt x="1147" y="2649"/>
                  </a:lnTo>
                  <a:lnTo>
                    <a:pt x="1131" y="2707"/>
                  </a:lnTo>
                  <a:lnTo>
                    <a:pt x="1110" y="2761"/>
                  </a:lnTo>
                  <a:lnTo>
                    <a:pt x="1083" y="2814"/>
                  </a:lnTo>
                  <a:lnTo>
                    <a:pt x="1050" y="2862"/>
                  </a:lnTo>
                  <a:lnTo>
                    <a:pt x="1014" y="2906"/>
                  </a:lnTo>
                  <a:lnTo>
                    <a:pt x="973" y="2948"/>
                  </a:lnTo>
                  <a:lnTo>
                    <a:pt x="928" y="2985"/>
                  </a:lnTo>
                  <a:lnTo>
                    <a:pt x="928" y="3332"/>
                  </a:lnTo>
                  <a:lnTo>
                    <a:pt x="925" y="3379"/>
                  </a:lnTo>
                  <a:lnTo>
                    <a:pt x="915" y="3424"/>
                  </a:lnTo>
                  <a:lnTo>
                    <a:pt x="901" y="3466"/>
                  </a:lnTo>
                  <a:lnTo>
                    <a:pt x="881" y="3506"/>
                  </a:lnTo>
                  <a:lnTo>
                    <a:pt x="856" y="3544"/>
                  </a:lnTo>
                  <a:lnTo>
                    <a:pt x="826" y="3577"/>
                  </a:lnTo>
                  <a:lnTo>
                    <a:pt x="793" y="3606"/>
                  </a:lnTo>
                  <a:lnTo>
                    <a:pt x="756" y="3631"/>
                  </a:lnTo>
                  <a:lnTo>
                    <a:pt x="716" y="3651"/>
                  </a:lnTo>
                  <a:lnTo>
                    <a:pt x="673" y="3666"/>
                  </a:lnTo>
                  <a:lnTo>
                    <a:pt x="627" y="3674"/>
                  </a:lnTo>
                  <a:lnTo>
                    <a:pt x="580" y="3678"/>
                  </a:lnTo>
                  <a:lnTo>
                    <a:pt x="533" y="3674"/>
                  </a:lnTo>
                  <a:lnTo>
                    <a:pt x="488" y="3666"/>
                  </a:lnTo>
                  <a:lnTo>
                    <a:pt x="445" y="3651"/>
                  </a:lnTo>
                  <a:lnTo>
                    <a:pt x="405" y="3631"/>
                  </a:lnTo>
                  <a:lnTo>
                    <a:pt x="367" y="3606"/>
                  </a:lnTo>
                  <a:lnTo>
                    <a:pt x="334" y="3577"/>
                  </a:lnTo>
                  <a:lnTo>
                    <a:pt x="304" y="3544"/>
                  </a:lnTo>
                  <a:lnTo>
                    <a:pt x="279" y="3506"/>
                  </a:lnTo>
                  <a:lnTo>
                    <a:pt x="259" y="3466"/>
                  </a:lnTo>
                  <a:lnTo>
                    <a:pt x="243" y="3424"/>
                  </a:lnTo>
                  <a:lnTo>
                    <a:pt x="235" y="3379"/>
                  </a:lnTo>
                  <a:lnTo>
                    <a:pt x="231" y="3332"/>
                  </a:lnTo>
                  <a:lnTo>
                    <a:pt x="231" y="2985"/>
                  </a:lnTo>
                  <a:lnTo>
                    <a:pt x="186" y="2948"/>
                  </a:lnTo>
                  <a:lnTo>
                    <a:pt x="146" y="2906"/>
                  </a:lnTo>
                  <a:lnTo>
                    <a:pt x="109" y="2862"/>
                  </a:lnTo>
                  <a:lnTo>
                    <a:pt x="77" y="2814"/>
                  </a:lnTo>
                  <a:lnTo>
                    <a:pt x="50" y="2761"/>
                  </a:lnTo>
                  <a:lnTo>
                    <a:pt x="28" y="2707"/>
                  </a:lnTo>
                  <a:lnTo>
                    <a:pt x="13" y="2649"/>
                  </a:lnTo>
                  <a:lnTo>
                    <a:pt x="4" y="2590"/>
                  </a:lnTo>
                  <a:lnTo>
                    <a:pt x="0" y="2528"/>
                  </a:lnTo>
                  <a:lnTo>
                    <a:pt x="4" y="2467"/>
                  </a:lnTo>
                  <a:lnTo>
                    <a:pt x="13" y="2407"/>
                  </a:lnTo>
                  <a:lnTo>
                    <a:pt x="28" y="2349"/>
                  </a:lnTo>
                  <a:lnTo>
                    <a:pt x="50" y="2295"/>
                  </a:lnTo>
                  <a:lnTo>
                    <a:pt x="77" y="2244"/>
                  </a:lnTo>
                  <a:lnTo>
                    <a:pt x="109" y="2194"/>
                  </a:lnTo>
                  <a:lnTo>
                    <a:pt x="146" y="2150"/>
                  </a:lnTo>
                  <a:lnTo>
                    <a:pt x="186" y="2108"/>
                  </a:lnTo>
                  <a:lnTo>
                    <a:pt x="231" y="2071"/>
                  </a:lnTo>
                  <a:lnTo>
                    <a:pt x="231" y="344"/>
                  </a:lnTo>
                  <a:lnTo>
                    <a:pt x="235" y="297"/>
                  </a:lnTo>
                  <a:lnTo>
                    <a:pt x="243" y="252"/>
                  </a:lnTo>
                  <a:lnTo>
                    <a:pt x="259" y="210"/>
                  </a:lnTo>
                  <a:lnTo>
                    <a:pt x="279" y="170"/>
                  </a:lnTo>
                  <a:lnTo>
                    <a:pt x="304" y="134"/>
                  </a:lnTo>
                  <a:lnTo>
                    <a:pt x="334" y="101"/>
                  </a:lnTo>
                  <a:lnTo>
                    <a:pt x="367" y="71"/>
                  </a:lnTo>
                  <a:lnTo>
                    <a:pt x="405" y="47"/>
                  </a:lnTo>
                  <a:lnTo>
                    <a:pt x="445" y="27"/>
                  </a:lnTo>
                  <a:lnTo>
                    <a:pt x="488" y="11"/>
                  </a:lnTo>
                  <a:lnTo>
                    <a:pt x="533" y="3"/>
                  </a:lnTo>
                  <a:lnTo>
                    <a:pt x="580" y="0"/>
                  </a:lnTo>
                  <a:close/>
                </a:path>
              </a:pathLst>
            </a:custGeom>
            <a:grpFill/>
            <a:ln w="0">
              <a:noFill/>
              <a:prstDash val="solid"/>
              <a:round/>
            </a:ln>
          </p:spPr>
          <p:txBody>
            <a:bodyPr vert="horz" wrap="square" lIns="91428" tIns="45714" rIns="91428" bIns="45714" numCol="1" anchor="t" anchorCtr="0" compatLnSpc="1"/>
            <a:lstStyle/>
            <a:p>
              <a:endParaRPr lang="ru-RU" sz="3600">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26" name="Rectangle 29"/>
          <p:cNvSpPr/>
          <p:nvPr/>
        </p:nvSpPr>
        <p:spPr>
          <a:xfrm>
            <a:off x="1463040" y="2694305"/>
            <a:ext cx="2556000" cy="901700"/>
          </a:xfrm>
          <a:prstGeom prst="rect">
            <a:avLst/>
          </a:prstGeom>
        </p:spPr>
        <p:txBody>
          <a:bodyPr wrap="square">
            <a:spAutoFit/>
          </a:bodyPr>
          <a:lstStyle/>
          <a:p>
            <a:pPr lvl="0">
              <a:lnSpc>
                <a:spcPct val="120000"/>
              </a:lnSpc>
              <a:spcBef>
                <a:spcPts val="0"/>
              </a:spcBef>
              <a:spcAft>
                <a:spcPts val="0"/>
              </a:spcAft>
              <a:defRPr/>
            </a:pPr>
            <a:r>
              <a:rPr lang="zh-CN" altLang="en-US" sz="11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所谓逆向思维，就是指突破常规考虑问题的固定思维模式，采用与一般习惯相反的方向进行思考、分析的思维方式。通俗地讲，就是反过来想问题。</a:t>
            </a:r>
            <a:endParaRPr lang="zh-CN" altLang="en-US" sz="11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7" name="Rectangle 30"/>
          <p:cNvSpPr/>
          <p:nvPr/>
        </p:nvSpPr>
        <p:spPr>
          <a:xfrm>
            <a:off x="1463040" y="2364740"/>
            <a:ext cx="2009140" cy="337185"/>
          </a:xfrm>
          <a:prstGeom prst="rect">
            <a:avLst/>
          </a:prstGeom>
        </p:spPr>
        <p:txBody>
          <a:bodyPr wrap="square">
            <a:spAutoFit/>
          </a:bodyPr>
          <a:lstStyle/>
          <a:p>
            <a:pPr lvl="0" defTabSz="914400">
              <a:defRPr/>
            </a:pPr>
            <a:r>
              <a:rPr sz="16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rPr>
              <a:t>（一）逆向思维</a:t>
            </a:r>
            <a:endParaRPr sz="16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28" name="Rectangle 29"/>
          <p:cNvSpPr/>
          <p:nvPr/>
        </p:nvSpPr>
        <p:spPr>
          <a:xfrm>
            <a:off x="5019040" y="2694305"/>
            <a:ext cx="2556000" cy="1306830"/>
          </a:xfrm>
          <a:prstGeom prst="rect">
            <a:avLst/>
          </a:prstGeom>
        </p:spPr>
        <p:txBody>
          <a:bodyPr wrap="square">
            <a:spAutoFit/>
          </a:bodyPr>
          <a:lstStyle/>
          <a:p>
            <a:pPr lvl="0">
              <a:lnSpc>
                <a:spcPct val="120000"/>
              </a:lnSpc>
              <a:spcBef>
                <a:spcPts val="0"/>
              </a:spcBef>
              <a:spcAft>
                <a:spcPts val="0"/>
              </a:spcAft>
              <a:defRPr/>
            </a:pPr>
            <a:r>
              <a:rPr lang="zh-CN" altLang="en-US" sz="11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侧向思维与逆向思维一样，都是相对常规思维活动而言的。它们的区别在于逆向思维在许多场合表现为与他人的思维方向相反，但轨迹一致，而侧向思维不但在方向上，而且在轨迹上也有所不同，偏重于另辟蹊径。</a:t>
            </a:r>
            <a:endParaRPr lang="zh-CN" altLang="en-US" sz="11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9" name="Rectangle 30"/>
          <p:cNvSpPr/>
          <p:nvPr/>
        </p:nvSpPr>
        <p:spPr>
          <a:xfrm>
            <a:off x="5019040" y="2364740"/>
            <a:ext cx="2555875" cy="33718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b="1" noProof="0" dirty="0">
                <a:ln>
                  <a:noFill/>
                </a:ln>
                <a:solidFill>
                  <a:schemeClr val="tx1">
                    <a:lumMod val="75000"/>
                    <a:lumOff val="25000"/>
                  </a:schemeClr>
                </a:solidFill>
                <a:effectLst/>
                <a:uLnTx/>
                <a:uFillTx/>
                <a:latin typeface="思源黑体" panose="020B0500000000000000" pitchFamily="34" charset="-122"/>
                <a:ea typeface="思源黑体" panose="020B0500000000000000" pitchFamily="34" charset="-122"/>
                <a:cs typeface="Open Sans" charset="0"/>
                <a:sym typeface="思源黑体" panose="020B0500000000000000" pitchFamily="34" charset="-122"/>
              </a:rPr>
              <a:t>（二）侧向思维</a:t>
            </a:r>
            <a:endParaRPr lang="zh-CN" altLang="en-US" sz="1600" b="1" noProof="0" dirty="0">
              <a:ln>
                <a:noFill/>
              </a:ln>
              <a:solidFill>
                <a:schemeClr val="tx1">
                  <a:lumMod val="75000"/>
                  <a:lumOff val="25000"/>
                </a:schemeClr>
              </a:solidFill>
              <a:effectLst/>
              <a:uLnTx/>
              <a:uFillTx/>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30" name="Rectangle 29"/>
          <p:cNvSpPr/>
          <p:nvPr/>
        </p:nvSpPr>
        <p:spPr>
          <a:xfrm>
            <a:off x="8874760" y="2694305"/>
            <a:ext cx="2556000" cy="901700"/>
          </a:xfrm>
          <a:prstGeom prst="rect">
            <a:avLst/>
          </a:prstGeom>
        </p:spPr>
        <p:txBody>
          <a:bodyPr wrap="square">
            <a:spAutoFit/>
          </a:bodyPr>
          <a:lstStyle/>
          <a:p>
            <a:pPr lvl="0" algn="just">
              <a:lnSpc>
                <a:spcPct val="120000"/>
              </a:lnSpc>
              <a:spcBef>
                <a:spcPts val="0"/>
              </a:spcBef>
              <a:spcAft>
                <a:spcPts val="0"/>
              </a:spcAft>
              <a:defRPr/>
            </a:pPr>
            <a:r>
              <a:rPr lang="zh-CN" altLang="en-US" sz="11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发明家的共同之处是善于“标新立异”，这需要人们具有一种求异思维。在众人习以为常的工具、用具、方法中标新立异，创出新品。</a:t>
            </a:r>
            <a:endParaRPr lang="zh-CN" altLang="en-US" sz="11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1" name="Rectangle 30"/>
          <p:cNvSpPr/>
          <p:nvPr/>
        </p:nvSpPr>
        <p:spPr>
          <a:xfrm>
            <a:off x="8874760" y="2364740"/>
            <a:ext cx="2555875" cy="33718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b="1" noProof="0" dirty="0">
                <a:ln>
                  <a:noFill/>
                </a:ln>
                <a:solidFill>
                  <a:schemeClr val="tx1">
                    <a:lumMod val="75000"/>
                    <a:lumOff val="25000"/>
                  </a:schemeClr>
                </a:solidFill>
                <a:effectLst/>
                <a:uLnTx/>
                <a:uFillTx/>
                <a:latin typeface="思源黑体" panose="020B0500000000000000" pitchFamily="34" charset="-122"/>
                <a:ea typeface="思源黑体" panose="020B0500000000000000" pitchFamily="34" charset="-122"/>
                <a:cs typeface="Open Sans" charset="0"/>
                <a:sym typeface="思源黑体" panose="020B0500000000000000" pitchFamily="34" charset="-122"/>
              </a:rPr>
              <a:t>（三）求异思维</a:t>
            </a:r>
            <a:endParaRPr lang="zh-CN" altLang="en-US" sz="1600" b="1" noProof="0" dirty="0">
              <a:ln>
                <a:noFill/>
              </a:ln>
              <a:solidFill>
                <a:schemeClr val="tx1">
                  <a:lumMod val="75000"/>
                  <a:lumOff val="25000"/>
                </a:schemeClr>
              </a:solidFill>
              <a:effectLst/>
              <a:uLnTx/>
              <a:uFillTx/>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32" name="Rectangle 29"/>
          <p:cNvSpPr/>
          <p:nvPr/>
        </p:nvSpPr>
        <p:spPr>
          <a:xfrm>
            <a:off x="1463040" y="4408170"/>
            <a:ext cx="2556510" cy="1306830"/>
          </a:xfrm>
          <a:prstGeom prst="rect">
            <a:avLst/>
          </a:prstGeom>
        </p:spPr>
        <p:txBody>
          <a:bodyPr wrap="square">
            <a:spAutoFit/>
          </a:bodyPr>
          <a:lstStyle/>
          <a:p>
            <a:pPr lvl="0">
              <a:lnSpc>
                <a:spcPct val="120000"/>
              </a:lnSpc>
              <a:spcBef>
                <a:spcPts val="0"/>
              </a:spcBef>
              <a:spcAft>
                <a:spcPts val="0"/>
              </a:spcAft>
              <a:defRPr/>
            </a:pPr>
            <a:r>
              <a:rPr lang="zh-CN" altLang="en-US" sz="11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类比思维是一种逻辑思维方式，是人们通过类比已有事物开启创造未知事物的创新思维。它把已有的事物与一些表面看来与之毫不相干的事物联系起来，寻找创新的目标和实现目标的方法。</a:t>
            </a:r>
            <a:endParaRPr lang="zh-CN" altLang="en-US" sz="11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3" name="Rectangle 30"/>
          <p:cNvSpPr/>
          <p:nvPr/>
        </p:nvSpPr>
        <p:spPr>
          <a:xfrm>
            <a:off x="1463040" y="4078605"/>
            <a:ext cx="2555875" cy="33718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b="1" noProof="0" dirty="0">
                <a:ln>
                  <a:noFill/>
                </a:ln>
                <a:solidFill>
                  <a:schemeClr val="tx1">
                    <a:lumMod val="75000"/>
                    <a:lumOff val="25000"/>
                  </a:schemeClr>
                </a:solidFill>
                <a:effectLst/>
                <a:uLnTx/>
                <a:uFillTx/>
                <a:latin typeface="思源黑体" panose="020B0500000000000000" pitchFamily="34" charset="-122"/>
                <a:ea typeface="思源黑体" panose="020B0500000000000000" pitchFamily="34" charset="-122"/>
                <a:cs typeface="Open Sans" charset="0"/>
                <a:sym typeface="思源黑体" panose="020B0500000000000000" pitchFamily="34" charset="-122"/>
              </a:rPr>
              <a:t>（四）类比思维</a:t>
            </a:r>
            <a:endParaRPr lang="zh-CN" altLang="en-US" sz="1600" b="1" noProof="0" dirty="0">
              <a:ln>
                <a:noFill/>
              </a:ln>
              <a:solidFill>
                <a:schemeClr val="tx1">
                  <a:lumMod val="75000"/>
                  <a:lumOff val="25000"/>
                </a:schemeClr>
              </a:solidFill>
              <a:effectLst/>
              <a:uLnTx/>
              <a:uFillTx/>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34" name="Rectangle 29"/>
          <p:cNvSpPr/>
          <p:nvPr/>
        </p:nvSpPr>
        <p:spPr>
          <a:xfrm>
            <a:off x="5019040" y="4408170"/>
            <a:ext cx="2555240" cy="1306830"/>
          </a:xfrm>
          <a:prstGeom prst="rect">
            <a:avLst/>
          </a:prstGeom>
        </p:spPr>
        <p:txBody>
          <a:bodyPr wrap="square">
            <a:spAutoFit/>
          </a:bodyPr>
          <a:lstStyle/>
          <a:p>
            <a:pPr lvl="0">
              <a:lnSpc>
                <a:spcPct val="120000"/>
              </a:lnSpc>
              <a:spcBef>
                <a:spcPts val="0"/>
              </a:spcBef>
              <a:spcAft>
                <a:spcPts val="0"/>
              </a:spcAft>
              <a:defRPr/>
            </a:pPr>
            <a:r>
              <a:rPr lang="zh-CN" altLang="en-US" sz="11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综合思维是综合多种方法，对原理、设计、结构进行合理改进、互补、综合，达到理想目标。近年来常使用的“头脑风暴法”和常说的“三个臭皮匠顶个诸葛亮”就是这种思维的具体应用。</a:t>
            </a:r>
            <a:endParaRPr lang="zh-CN" altLang="en-US" sz="11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5" name="Rectangle 30"/>
          <p:cNvSpPr/>
          <p:nvPr/>
        </p:nvSpPr>
        <p:spPr>
          <a:xfrm>
            <a:off x="5019040" y="4078605"/>
            <a:ext cx="2384425" cy="33718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b="1" noProof="0" dirty="0">
                <a:ln>
                  <a:noFill/>
                </a:ln>
                <a:solidFill>
                  <a:schemeClr val="tx1">
                    <a:lumMod val="75000"/>
                    <a:lumOff val="25000"/>
                  </a:schemeClr>
                </a:solidFill>
                <a:effectLst/>
                <a:uLnTx/>
                <a:uFillTx/>
                <a:latin typeface="思源黑体" panose="020B0500000000000000" pitchFamily="34" charset="-122"/>
                <a:ea typeface="思源黑体" panose="020B0500000000000000" pitchFamily="34" charset="-122"/>
                <a:cs typeface="Open Sans" charset="0"/>
                <a:sym typeface="思源黑体" panose="020B0500000000000000" pitchFamily="34" charset="-122"/>
              </a:rPr>
              <a:t>（五）综合思维</a:t>
            </a:r>
            <a:endParaRPr lang="zh-CN" altLang="en-US" sz="1600" b="1" noProof="0" dirty="0">
              <a:ln>
                <a:noFill/>
              </a:ln>
              <a:solidFill>
                <a:schemeClr val="tx1">
                  <a:lumMod val="75000"/>
                  <a:lumOff val="25000"/>
                </a:schemeClr>
              </a:solidFill>
              <a:effectLst/>
              <a:uLnTx/>
              <a:uFillTx/>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36" name="Rectangle 29"/>
          <p:cNvSpPr/>
          <p:nvPr/>
        </p:nvSpPr>
        <p:spPr>
          <a:xfrm>
            <a:off x="8874760" y="4408170"/>
            <a:ext cx="2555875" cy="1104265"/>
          </a:xfrm>
          <a:prstGeom prst="rect">
            <a:avLst/>
          </a:prstGeom>
        </p:spPr>
        <p:txBody>
          <a:bodyPr wrap="square">
            <a:spAutoFit/>
          </a:bodyPr>
          <a:lstStyle/>
          <a:p>
            <a:pPr lvl="0" algn="just">
              <a:lnSpc>
                <a:spcPct val="120000"/>
              </a:lnSpc>
              <a:spcBef>
                <a:spcPts val="0"/>
              </a:spcBef>
              <a:spcAft>
                <a:spcPts val="0"/>
              </a:spcAft>
              <a:defRPr/>
            </a:pPr>
            <a:r>
              <a:rPr lang="zh-CN" altLang="en-US" sz="11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围绕一个问题，突破常规思维的束缚，沿不同方向去思考、探索，寻求解决这一问题的各种可能性，由一点到多点的思维形式就叫作发散思维，又称扩散思维、多向思维、辐射思维。</a:t>
            </a:r>
            <a:endParaRPr lang="zh-CN" altLang="en-US" sz="11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7" name="Rectangle 30"/>
          <p:cNvSpPr/>
          <p:nvPr/>
        </p:nvSpPr>
        <p:spPr>
          <a:xfrm>
            <a:off x="8874760" y="4078605"/>
            <a:ext cx="2383790" cy="33718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b="1" noProof="0" dirty="0">
                <a:ln>
                  <a:noFill/>
                </a:ln>
                <a:solidFill>
                  <a:schemeClr val="tx1">
                    <a:lumMod val="75000"/>
                    <a:lumOff val="25000"/>
                  </a:schemeClr>
                </a:solidFill>
                <a:effectLst/>
                <a:uLnTx/>
                <a:uFillTx/>
                <a:latin typeface="思源黑体" panose="020B0500000000000000" pitchFamily="34" charset="-122"/>
                <a:ea typeface="思源黑体" panose="020B0500000000000000" pitchFamily="34" charset="-122"/>
                <a:cs typeface="Open Sans" charset="0"/>
                <a:sym typeface="思源黑体" panose="020B0500000000000000" pitchFamily="34" charset="-122"/>
              </a:rPr>
              <a:t>（六）发散思维</a:t>
            </a:r>
            <a:endParaRPr lang="zh-CN" altLang="en-US" sz="1600" b="1" noProof="0" dirty="0">
              <a:ln>
                <a:noFill/>
              </a:ln>
              <a:solidFill>
                <a:schemeClr val="tx1">
                  <a:lumMod val="75000"/>
                  <a:lumOff val="25000"/>
                </a:schemeClr>
              </a:solidFill>
              <a:effectLst/>
              <a:uLnTx/>
              <a:uFillTx/>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1000"/>
                                        <p:tgtEl>
                                          <p:spTgt spid="28"/>
                                        </p:tgtEl>
                                      </p:cBhvr>
                                    </p:animEffect>
                                    <p:anim calcmode="lin" valueType="num">
                                      <p:cBhvr>
                                        <p:cTn id="19" dur="1000" fill="hold"/>
                                        <p:tgtEl>
                                          <p:spTgt spid="28"/>
                                        </p:tgtEl>
                                        <p:attrNameLst>
                                          <p:attrName>ppt_x</p:attrName>
                                        </p:attrNameLst>
                                      </p:cBhvr>
                                      <p:tavLst>
                                        <p:tav tm="0">
                                          <p:val>
                                            <p:strVal val="#ppt_x"/>
                                          </p:val>
                                        </p:tav>
                                        <p:tav tm="100000">
                                          <p:val>
                                            <p:strVal val="#ppt_x"/>
                                          </p:val>
                                        </p:tav>
                                      </p:tavLst>
                                    </p:anim>
                                    <p:anim calcmode="lin" valueType="num">
                                      <p:cBhvr>
                                        <p:cTn id="20" dur="1000" fill="hold"/>
                                        <p:tgtEl>
                                          <p:spTgt spid="28"/>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1000"/>
                                        <p:tgtEl>
                                          <p:spTgt spid="29"/>
                                        </p:tgtEl>
                                      </p:cBhvr>
                                    </p:animEffect>
                                    <p:anim calcmode="lin" valueType="num">
                                      <p:cBhvr>
                                        <p:cTn id="24" dur="1000" fill="hold"/>
                                        <p:tgtEl>
                                          <p:spTgt spid="29"/>
                                        </p:tgtEl>
                                        <p:attrNameLst>
                                          <p:attrName>ppt_x</p:attrName>
                                        </p:attrNameLst>
                                      </p:cBhvr>
                                      <p:tavLst>
                                        <p:tav tm="0">
                                          <p:val>
                                            <p:strVal val="#ppt_x"/>
                                          </p:val>
                                        </p:tav>
                                        <p:tav tm="100000">
                                          <p:val>
                                            <p:strVal val="#ppt_x"/>
                                          </p:val>
                                        </p:tav>
                                      </p:tavLst>
                                    </p:anim>
                                    <p:anim calcmode="lin" valueType="num">
                                      <p:cBhvr>
                                        <p:cTn id="25" dur="1000" fill="hold"/>
                                        <p:tgtEl>
                                          <p:spTgt spid="29"/>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1000"/>
                                        <p:tgtEl>
                                          <p:spTgt spid="30"/>
                                        </p:tgtEl>
                                      </p:cBhvr>
                                    </p:animEffect>
                                    <p:anim calcmode="lin" valueType="num">
                                      <p:cBhvr>
                                        <p:cTn id="30" dur="1000" fill="hold"/>
                                        <p:tgtEl>
                                          <p:spTgt spid="30"/>
                                        </p:tgtEl>
                                        <p:attrNameLst>
                                          <p:attrName>ppt_x</p:attrName>
                                        </p:attrNameLst>
                                      </p:cBhvr>
                                      <p:tavLst>
                                        <p:tav tm="0">
                                          <p:val>
                                            <p:strVal val="#ppt_x"/>
                                          </p:val>
                                        </p:tav>
                                        <p:tav tm="100000">
                                          <p:val>
                                            <p:strVal val="#ppt_x"/>
                                          </p:val>
                                        </p:tav>
                                      </p:tavLst>
                                    </p:anim>
                                    <p:anim calcmode="lin" valueType="num">
                                      <p:cBhvr>
                                        <p:cTn id="31" dur="1000" fill="hold"/>
                                        <p:tgtEl>
                                          <p:spTgt spid="30"/>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1000"/>
                                        <p:tgtEl>
                                          <p:spTgt spid="31"/>
                                        </p:tgtEl>
                                      </p:cBhvr>
                                    </p:animEffect>
                                    <p:anim calcmode="lin" valueType="num">
                                      <p:cBhvr>
                                        <p:cTn id="35" dur="1000" fill="hold"/>
                                        <p:tgtEl>
                                          <p:spTgt spid="31"/>
                                        </p:tgtEl>
                                        <p:attrNameLst>
                                          <p:attrName>ppt_x</p:attrName>
                                        </p:attrNameLst>
                                      </p:cBhvr>
                                      <p:tavLst>
                                        <p:tav tm="0">
                                          <p:val>
                                            <p:strVal val="#ppt_x"/>
                                          </p:val>
                                        </p:tav>
                                        <p:tav tm="100000">
                                          <p:val>
                                            <p:strVal val="#ppt_x"/>
                                          </p:val>
                                        </p:tav>
                                      </p:tavLst>
                                    </p:anim>
                                    <p:anim calcmode="lin" valueType="num">
                                      <p:cBhvr>
                                        <p:cTn id="36" dur="1000" fill="hold"/>
                                        <p:tgtEl>
                                          <p:spTgt spid="31"/>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1000"/>
                                        <p:tgtEl>
                                          <p:spTgt spid="32"/>
                                        </p:tgtEl>
                                      </p:cBhvr>
                                    </p:animEffect>
                                    <p:anim calcmode="lin" valueType="num">
                                      <p:cBhvr>
                                        <p:cTn id="41" dur="1000" fill="hold"/>
                                        <p:tgtEl>
                                          <p:spTgt spid="32"/>
                                        </p:tgtEl>
                                        <p:attrNameLst>
                                          <p:attrName>ppt_x</p:attrName>
                                        </p:attrNameLst>
                                      </p:cBhvr>
                                      <p:tavLst>
                                        <p:tav tm="0">
                                          <p:val>
                                            <p:strVal val="#ppt_x"/>
                                          </p:val>
                                        </p:tav>
                                        <p:tav tm="100000">
                                          <p:val>
                                            <p:strVal val="#ppt_x"/>
                                          </p:val>
                                        </p:tav>
                                      </p:tavLst>
                                    </p:anim>
                                    <p:anim calcmode="lin" valueType="num">
                                      <p:cBhvr>
                                        <p:cTn id="42" dur="1000" fill="hold"/>
                                        <p:tgtEl>
                                          <p:spTgt spid="32"/>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1000"/>
                                        <p:tgtEl>
                                          <p:spTgt spid="33"/>
                                        </p:tgtEl>
                                      </p:cBhvr>
                                    </p:animEffect>
                                    <p:anim calcmode="lin" valueType="num">
                                      <p:cBhvr>
                                        <p:cTn id="46" dur="1000" fill="hold"/>
                                        <p:tgtEl>
                                          <p:spTgt spid="33"/>
                                        </p:tgtEl>
                                        <p:attrNameLst>
                                          <p:attrName>ppt_x</p:attrName>
                                        </p:attrNameLst>
                                      </p:cBhvr>
                                      <p:tavLst>
                                        <p:tav tm="0">
                                          <p:val>
                                            <p:strVal val="#ppt_x"/>
                                          </p:val>
                                        </p:tav>
                                        <p:tav tm="100000">
                                          <p:val>
                                            <p:strVal val="#ppt_x"/>
                                          </p:val>
                                        </p:tav>
                                      </p:tavLst>
                                    </p:anim>
                                    <p:anim calcmode="lin" valueType="num">
                                      <p:cBhvr>
                                        <p:cTn id="47" dur="1000" fill="hold"/>
                                        <p:tgtEl>
                                          <p:spTgt spid="33"/>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000"/>
                                        <p:tgtEl>
                                          <p:spTgt spid="34"/>
                                        </p:tgtEl>
                                      </p:cBhvr>
                                    </p:animEffect>
                                    <p:anim calcmode="lin" valueType="num">
                                      <p:cBhvr>
                                        <p:cTn id="52" dur="1000" fill="hold"/>
                                        <p:tgtEl>
                                          <p:spTgt spid="34"/>
                                        </p:tgtEl>
                                        <p:attrNameLst>
                                          <p:attrName>ppt_x</p:attrName>
                                        </p:attrNameLst>
                                      </p:cBhvr>
                                      <p:tavLst>
                                        <p:tav tm="0">
                                          <p:val>
                                            <p:strVal val="#ppt_x"/>
                                          </p:val>
                                        </p:tav>
                                        <p:tav tm="100000">
                                          <p:val>
                                            <p:strVal val="#ppt_x"/>
                                          </p:val>
                                        </p:tav>
                                      </p:tavLst>
                                    </p:anim>
                                    <p:anim calcmode="lin" valueType="num">
                                      <p:cBhvr>
                                        <p:cTn id="53" dur="1000" fill="hold"/>
                                        <p:tgtEl>
                                          <p:spTgt spid="34"/>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1000"/>
                                        <p:tgtEl>
                                          <p:spTgt spid="35"/>
                                        </p:tgtEl>
                                      </p:cBhvr>
                                    </p:animEffect>
                                    <p:anim calcmode="lin" valueType="num">
                                      <p:cBhvr>
                                        <p:cTn id="57" dur="1000" fill="hold"/>
                                        <p:tgtEl>
                                          <p:spTgt spid="35"/>
                                        </p:tgtEl>
                                        <p:attrNameLst>
                                          <p:attrName>ppt_x</p:attrName>
                                        </p:attrNameLst>
                                      </p:cBhvr>
                                      <p:tavLst>
                                        <p:tav tm="0">
                                          <p:val>
                                            <p:strVal val="#ppt_x"/>
                                          </p:val>
                                        </p:tav>
                                        <p:tav tm="100000">
                                          <p:val>
                                            <p:strVal val="#ppt_x"/>
                                          </p:val>
                                        </p:tav>
                                      </p:tavLst>
                                    </p:anim>
                                    <p:anim calcmode="lin" valueType="num">
                                      <p:cBhvr>
                                        <p:cTn id="58" dur="1000" fill="hold"/>
                                        <p:tgtEl>
                                          <p:spTgt spid="35"/>
                                        </p:tgtEl>
                                        <p:attrNameLst>
                                          <p:attrName>ppt_y</p:attrName>
                                        </p:attrNameLst>
                                      </p:cBhvr>
                                      <p:tavLst>
                                        <p:tav tm="0">
                                          <p:val>
                                            <p:strVal val="#ppt_y+.1"/>
                                          </p:val>
                                        </p:tav>
                                        <p:tav tm="100000">
                                          <p:val>
                                            <p:strVal val="#ppt_y"/>
                                          </p:val>
                                        </p:tav>
                                      </p:tavLst>
                                    </p:anim>
                                  </p:childTnLst>
                                </p:cTn>
                              </p:par>
                            </p:childTnLst>
                          </p:cTn>
                        </p:par>
                        <p:par>
                          <p:cTn id="59" fill="hold">
                            <p:stCondLst>
                              <p:cond delay="5000"/>
                            </p:stCondLst>
                            <p:childTnLst>
                              <p:par>
                                <p:cTn id="60" presetID="42" presetClass="entr" presetSubtype="0" fill="hold" grpId="0" nodeType="after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1000"/>
                                        <p:tgtEl>
                                          <p:spTgt spid="36"/>
                                        </p:tgtEl>
                                      </p:cBhvr>
                                    </p:animEffect>
                                    <p:anim calcmode="lin" valueType="num">
                                      <p:cBhvr>
                                        <p:cTn id="63" dur="1000" fill="hold"/>
                                        <p:tgtEl>
                                          <p:spTgt spid="36"/>
                                        </p:tgtEl>
                                        <p:attrNameLst>
                                          <p:attrName>ppt_x</p:attrName>
                                        </p:attrNameLst>
                                      </p:cBhvr>
                                      <p:tavLst>
                                        <p:tav tm="0">
                                          <p:val>
                                            <p:strVal val="#ppt_x"/>
                                          </p:val>
                                        </p:tav>
                                        <p:tav tm="100000">
                                          <p:val>
                                            <p:strVal val="#ppt_x"/>
                                          </p:val>
                                        </p:tav>
                                      </p:tavLst>
                                    </p:anim>
                                    <p:anim calcmode="lin" valueType="num">
                                      <p:cBhvr>
                                        <p:cTn id="64" dur="1000" fill="hold"/>
                                        <p:tgtEl>
                                          <p:spTgt spid="3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1000"/>
                                        <p:tgtEl>
                                          <p:spTgt spid="37"/>
                                        </p:tgtEl>
                                      </p:cBhvr>
                                    </p:animEffect>
                                    <p:anim calcmode="lin" valueType="num">
                                      <p:cBhvr>
                                        <p:cTn id="68" dur="1000" fill="hold"/>
                                        <p:tgtEl>
                                          <p:spTgt spid="37"/>
                                        </p:tgtEl>
                                        <p:attrNameLst>
                                          <p:attrName>ppt_x</p:attrName>
                                        </p:attrNameLst>
                                      </p:cBhvr>
                                      <p:tavLst>
                                        <p:tav tm="0">
                                          <p:val>
                                            <p:strVal val="#ppt_x"/>
                                          </p:val>
                                        </p:tav>
                                        <p:tav tm="100000">
                                          <p:val>
                                            <p:strVal val="#ppt_x"/>
                                          </p:val>
                                        </p:tav>
                                      </p:tavLst>
                                    </p:anim>
                                    <p:anim calcmode="lin" valueType="num">
                                      <p:cBhvr>
                                        <p:cTn id="69"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常见的创造性思维</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702945" y="2603500"/>
            <a:ext cx="6301105" cy="2676525"/>
          </a:xfrm>
          <a:prstGeom prst="rect">
            <a:avLst/>
          </a:prstGeom>
          <a:noFill/>
        </p:spPr>
        <p:txBody>
          <a:bodyPr wrap="square" rtlCol="0" anchor="t">
            <a:spAutoFit/>
          </a:bodyPr>
          <a:p>
            <a:pPr indent="0" algn="just">
              <a:lnSpc>
                <a:spcPct val="150000"/>
              </a:lnSpc>
              <a:spcBef>
                <a:spcPts val="0"/>
              </a:spcBef>
              <a:spcAft>
                <a:spcPts val="0"/>
              </a:spcAft>
              <a:buFont typeface="BatangChe" panose="02030609000101010101" charset="-127"/>
              <a:buNone/>
            </a:pPr>
            <a:r>
              <a:rPr lang="zh-CN" altLang="en-US" sz="1600"/>
              <a:t>同学们都学过“司马光砸缸”（右图）的故事，要救出落入水缸的小孩，常规方法是把人拉出水缸。把一个小孩拉出水缸，对大人来说不成问题，但对还是少年的司马光来说却不是一件容易的事，弄不好自己还可能被对方拉下水。司马光砸破水缸救出小孩的这种行为，考虑的不是常人想的“人离水能活”这一条方法，而是反过来，“水离人，人也可能活”，这种思维方法，就是一种逆向思维。</a:t>
            </a:r>
            <a:endParaRPr lang="zh-CN" altLang="en-US" sz="1600"/>
          </a:p>
          <a:p>
            <a:pPr indent="0" algn="just">
              <a:lnSpc>
                <a:spcPct val="150000"/>
              </a:lnSpc>
              <a:spcBef>
                <a:spcPts val="0"/>
              </a:spcBef>
              <a:spcAft>
                <a:spcPts val="0"/>
              </a:spcAft>
              <a:buFont typeface="BatangChe" panose="02030609000101010101" charset="-127"/>
              <a:buNone/>
            </a:pPr>
            <a:r>
              <a:rPr lang="zh-CN" altLang="en-US" sz="1600"/>
              <a:t>逆向思维可分为功能反转、结构反转、因果反转、状态反转等几种。</a:t>
            </a:r>
            <a:endParaRPr lang="zh-CN" altLang="en-US" sz="1600"/>
          </a:p>
        </p:txBody>
      </p:sp>
      <p:sp>
        <p:nvSpPr>
          <p:cNvPr id="3" name="文本框 2"/>
          <p:cNvSpPr txBox="1"/>
          <p:nvPr/>
        </p:nvSpPr>
        <p:spPr>
          <a:xfrm>
            <a:off x="702945" y="2169160"/>
            <a:ext cx="3096260"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（一）逆向思维</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pic>
        <p:nvPicPr>
          <p:cNvPr id="5" name="图片 4"/>
          <p:cNvPicPr>
            <a:picLocks noChangeAspect="1"/>
          </p:cNvPicPr>
          <p:nvPr/>
        </p:nvPicPr>
        <p:blipFill>
          <a:blip r:embed="rId1"/>
          <a:stretch>
            <a:fillRect/>
          </a:stretch>
        </p:blipFill>
        <p:spPr>
          <a:xfrm>
            <a:off x="7490460" y="2447290"/>
            <a:ext cx="3957320" cy="27647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常见的创造性思维</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702945" y="2603500"/>
            <a:ext cx="10786110" cy="3046095"/>
          </a:xfrm>
          <a:prstGeom prst="rect">
            <a:avLst/>
          </a:prstGeom>
          <a:noFill/>
        </p:spPr>
        <p:txBody>
          <a:bodyPr wrap="square" rtlCol="0" anchor="t">
            <a:spAutoFit/>
          </a:bodyPr>
          <a:p>
            <a:pPr indent="0" algn="just">
              <a:lnSpc>
                <a:spcPct val="150000"/>
              </a:lnSpc>
              <a:spcBef>
                <a:spcPts val="0"/>
              </a:spcBef>
              <a:spcAft>
                <a:spcPts val="0"/>
              </a:spcAft>
              <a:buFont typeface="BatangChe" panose="02030609000101010101" charset="-127"/>
              <a:buNone/>
            </a:pPr>
            <a:r>
              <a:rPr lang="zh-CN" altLang="en-US" sz="1600"/>
              <a:t>在日常生活中常见人们在思考问题时“左思右想”，说话时旁敲侧击，这就是侧向思维的形式之一。侧向思维一般在下述两种情况中常用：第一种情况是实现目标的途径相当明确，原有的各种思维方式、思路、方法均可达到既定目标，但由于人的习惯思维，尽管原方法有优有劣，但往往总是死抱住一条路不变，在这种情况下就必须果断寻找新途径。例如，要剪一圆纸板，通常先在纸板上画出一个相应直径的圆，再用剪刀仔细剪下，花费时间较长，有人想到用圆规画圆，把圆规的笔尖改装为小刀片，则成为一个很好的切圆片专用工具，不同方法解决了同一问题，还节省了时间。</a:t>
            </a:r>
            <a:endParaRPr lang="zh-CN" altLang="en-US" sz="1600"/>
          </a:p>
          <a:p>
            <a:pPr indent="0" algn="just">
              <a:lnSpc>
                <a:spcPct val="150000"/>
              </a:lnSpc>
              <a:spcBef>
                <a:spcPts val="0"/>
              </a:spcBef>
              <a:spcAft>
                <a:spcPts val="0"/>
              </a:spcAft>
              <a:buFont typeface="BatangChe" panose="02030609000101010101" charset="-127"/>
              <a:buNone/>
            </a:pPr>
            <a:r>
              <a:rPr lang="zh-CN" altLang="en-US" sz="1600"/>
              <a:t>侧向思维一般在第二种情况中更为多用。这种情况是：为解决某一问题夜孜以求，朝思暮想，但按常规方法却难以完美解决，这时可以尝试转换思路，从与自己研究无关的领域中寻找解决的方法，或者请“外行”来参谋，出点子，或许很容易就能解决问题。同学们比较熟悉的鲁班发明锅，莫尔斯发明电报就是这种思维的典范。</a:t>
            </a:r>
            <a:endParaRPr lang="zh-CN" altLang="en-US" sz="1600"/>
          </a:p>
        </p:txBody>
      </p:sp>
      <p:sp>
        <p:nvSpPr>
          <p:cNvPr id="3" name="文本框 2"/>
          <p:cNvSpPr txBox="1"/>
          <p:nvPr/>
        </p:nvSpPr>
        <p:spPr>
          <a:xfrm>
            <a:off x="702945" y="2169160"/>
            <a:ext cx="527367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（二）侧向思维</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常见的创造性思维</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702945" y="2603500"/>
            <a:ext cx="10786110" cy="1568450"/>
          </a:xfrm>
          <a:prstGeom prst="rect">
            <a:avLst/>
          </a:prstGeom>
          <a:noFill/>
        </p:spPr>
        <p:txBody>
          <a:bodyPr wrap="square" rtlCol="0" anchor="t">
            <a:spAutoFit/>
          </a:bodyPr>
          <a:p>
            <a:pPr indent="0" algn="just">
              <a:lnSpc>
                <a:spcPct val="150000"/>
              </a:lnSpc>
              <a:spcBef>
                <a:spcPts val="0"/>
              </a:spcBef>
              <a:spcAft>
                <a:spcPts val="0"/>
              </a:spcAft>
              <a:buFont typeface="BatangChe" panose="02030609000101010101" charset="-127"/>
              <a:buNone/>
            </a:pPr>
            <a:r>
              <a:rPr lang="zh-CN" altLang="en-US" sz="1600"/>
              <a:t>运用求异思维的主要方法是对比联想。对比联想常常与客观事物之间的对比、语言学中的反义词有关系。正如人们平时所说的方与圆、纵与横、平面与立体、红与蓝、黑与白、天与地、大与小、长与短、宽与窄、厚与薄、高与矮、多与少、导体与非导体、金属与非金属、正与负、强与弱、加与减、乘与除、交流与直流、脚与手，以及名司、动词、形容词等都是对比联想的素材，是大学生开启求异思维的思路。</a:t>
            </a:r>
            <a:endParaRPr lang="zh-CN" altLang="en-US" sz="1600"/>
          </a:p>
        </p:txBody>
      </p:sp>
      <p:sp>
        <p:nvSpPr>
          <p:cNvPr id="3" name="文本框 2"/>
          <p:cNvSpPr txBox="1"/>
          <p:nvPr/>
        </p:nvSpPr>
        <p:spPr>
          <a:xfrm>
            <a:off x="702945" y="2169160"/>
            <a:ext cx="527367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（三）求异思维</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常见的创造性思维</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702945" y="2603500"/>
            <a:ext cx="10786110" cy="460375"/>
          </a:xfrm>
          <a:prstGeom prst="rect">
            <a:avLst/>
          </a:prstGeom>
          <a:noFill/>
        </p:spPr>
        <p:txBody>
          <a:bodyPr wrap="square" rtlCol="0" anchor="t">
            <a:spAutoFit/>
          </a:bodyPr>
          <a:p>
            <a:pPr indent="0" algn="just">
              <a:lnSpc>
                <a:spcPct val="150000"/>
              </a:lnSpc>
              <a:spcBef>
                <a:spcPts val="0"/>
              </a:spcBef>
              <a:spcAft>
                <a:spcPts val="0"/>
              </a:spcAft>
              <a:buFont typeface="BatangChe" panose="02030609000101010101" charset="-127"/>
              <a:buNone/>
            </a:pPr>
            <a:r>
              <a:rPr lang="zh-CN" altLang="en-US" sz="1600"/>
              <a:t>常见的类比方式有：形式类比、功能类比和幻想类比等，见下表。</a:t>
            </a:r>
            <a:endParaRPr lang="zh-CN" altLang="en-US" sz="1600"/>
          </a:p>
        </p:txBody>
      </p:sp>
      <p:sp>
        <p:nvSpPr>
          <p:cNvPr id="3" name="文本框 2"/>
          <p:cNvSpPr txBox="1"/>
          <p:nvPr/>
        </p:nvSpPr>
        <p:spPr>
          <a:xfrm>
            <a:off x="702945" y="2169160"/>
            <a:ext cx="527367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（四）类比思维</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aphicFrame>
        <p:nvGraphicFramePr>
          <p:cNvPr id="5" name="表格 4"/>
          <p:cNvGraphicFramePr/>
          <p:nvPr/>
        </p:nvGraphicFramePr>
        <p:xfrm>
          <a:off x="702945" y="3204210"/>
          <a:ext cx="10786110" cy="2216150"/>
        </p:xfrm>
        <a:graphic>
          <a:graphicData uri="http://schemas.openxmlformats.org/drawingml/2006/table">
            <a:tbl>
              <a:tblPr firstRow="1" bandRow="1">
                <a:tableStyleId>{5C22544A-7EE6-4342-B048-85BDC9FD1C3A}</a:tableStyleId>
              </a:tblPr>
              <a:tblGrid>
                <a:gridCol w="1207135"/>
                <a:gridCol w="4752340"/>
                <a:gridCol w="4826635"/>
              </a:tblGrid>
              <a:tr h="372110">
                <a:tc>
                  <a:txBody>
                    <a:bodyPr/>
                    <a:p>
                      <a:pPr>
                        <a:buNone/>
                      </a:pPr>
                      <a:r>
                        <a:rPr lang="zh-CN" altLang="en-US"/>
                        <a:t>类比方式</a:t>
                      </a:r>
                      <a:endParaRPr lang="zh-CN" altLang="en-US"/>
                    </a:p>
                  </a:txBody>
                  <a:tcPr anchor="ctr" anchorCtr="0"/>
                </a:tc>
                <a:tc>
                  <a:txBody>
                    <a:bodyPr/>
                    <a:p>
                      <a:pPr algn="ctr">
                        <a:buNone/>
                      </a:pPr>
                      <a:r>
                        <a:rPr lang="zh-CN" altLang="en-US"/>
                        <a:t>含义</a:t>
                      </a:r>
                      <a:endParaRPr lang="zh-CN" altLang="en-US"/>
                    </a:p>
                  </a:txBody>
                  <a:tcPr anchor="ctr" anchorCtr="0"/>
                </a:tc>
                <a:tc>
                  <a:txBody>
                    <a:bodyPr/>
                    <a:p>
                      <a:pPr algn="ctr">
                        <a:buNone/>
                      </a:pPr>
                      <a:r>
                        <a:rPr lang="zh-CN" altLang="en-US"/>
                        <a:t>举例</a:t>
                      </a:r>
                      <a:endParaRPr lang="zh-CN" altLang="en-US"/>
                    </a:p>
                  </a:txBody>
                  <a:tcPr anchor="ctr" anchorCtr="0"/>
                </a:tc>
              </a:tr>
              <a:tr h="556260">
                <a:tc>
                  <a:txBody>
                    <a:bodyPr/>
                    <a:p>
                      <a:pPr>
                        <a:buNone/>
                      </a:pPr>
                      <a:r>
                        <a:rPr lang="zh-CN" altLang="en-US" sz="1400"/>
                        <a:t>形式类比</a:t>
                      </a:r>
                      <a:endParaRPr lang="zh-CN" altLang="en-US" sz="1400"/>
                    </a:p>
                  </a:txBody>
                  <a:tcPr anchor="ctr" anchorCtr="0"/>
                </a:tc>
                <a:tc>
                  <a:txBody>
                    <a:bodyPr/>
                    <a:p>
                      <a:pPr>
                        <a:buNone/>
                      </a:pPr>
                      <a:r>
                        <a:rPr lang="zh-CN" altLang="en-US" sz="1400"/>
                        <a:t>形式类比包括形象特征、结构特征和运动特征等几个方面的类比，无论是哪个形式都依赖于创造目标与某一装置或客体在某些方面的相似关系</a:t>
                      </a:r>
                      <a:endParaRPr lang="zh-CN" altLang="en-US" sz="1400"/>
                    </a:p>
                  </a:txBody>
                  <a:tcPr anchor="ctr" anchorCtr="0"/>
                </a:tc>
                <a:tc>
                  <a:txBody>
                    <a:bodyPr/>
                    <a:p>
                      <a:pPr>
                        <a:buNone/>
                      </a:pPr>
                      <a:r>
                        <a:rPr lang="zh-CN" altLang="en-US" sz="1400"/>
                        <a:t>如由鸟的飞行运动制成了飞机，飞机高速飞行时机翼产生强烈振动，有人根据蜻蜓羽翅的减振结构设计了飞机的减振装置</a:t>
                      </a:r>
                      <a:endParaRPr lang="zh-CN" altLang="en-US" sz="1400"/>
                    </a:p>
                  </a:txBody>
                  <a:tcPr anchor="ctr" anchorCtr="0"/>
                </a:tc>
              </a:tr>
              <a:tr h="556260">
                <a:tc>
                  <a:txBody>
                    <a:bodyPr/>
                    <a:p>
                      <a:pPr>
                        <a:buNone/>
                      </a:pPr>
                      <a:r>
                        <a:rPr lang="zh-CN" altLang="en-US" sz="1400"/>
                        <a:t>功能类比</a:t>
                      </a:r>
                      <a:endParaRPr lang="zh-CN" altLang="en-US" sz="1400"/>
                    </a:p>
                  </a:txBody>
                  <a:tcPr anchor="ctr" anchorCtr="0"/>
                </a:tc>
                <a:tc>
                  <a:txBody>
                    <a:bodyPr/>
                    <a:p>
                      <a:pPr>
                        <a:buNone/>
                      </a:pPr>
                      <a:r>
                        <a:rPr lang="zh-CN" altLang="en-US" sz="1400"/>
                        <a:t>功能类比是根据人们的某种愿望或需要类比某种自然物或人工物的功能，提出创造具有近似功能的新装置的方法</a:t>
                      </a:r>
                      <a:endParaRPr lang="zh-CN" altLang="en-US" sz="1400"/>
                    </a:p>
                  </a:txBody>
                  <a:tcPr anchor="ctr" anchorCtr="0"/>
                </a:tc>
                <a:tc>
                  <a:txBody>
                    <a:bodyPr/>
                    <a:p>
                      <a:pPr>
                        <a:buNone/>
                      </a:pPr>
                      <a:r>
                        <a:rPr lang="zh-CN" altLang="en-US" sz="1400"/>
                        <a:t>这种方法特别在仿生学研究上有广泛应用，如鳄鱼夹、各种机械手等</a:t>
                      </a:r>
                      <a:endParaRPr lang="zh-CN" altLang="en-US" sz="1400"/>
                    </a:p>
                  </a:txBody>
                  <a:tcPr anchor="ctr" anchorCtr="0"/>
                </a:tc>
              </a:tr>
              <a:tr h="556260">
                <a:tc>
                  <a:txBody>
                    <a:bodyPr/>
                    <a:p>
                      <a:pPr>
                        <a:buNone/>
                      </a:pPr>
                      <a:r>
                        <a:rPr lang="zh-CN" altLang="en-US" sz="1400"/>
                        <a:t>幻想类比</a:t>
                      </a:r>
                      <a:endParaRPr lang="zh-CN" altLang="en-US" sz="1400"/>
                    </a:p>
                  </a:txBody>
                  <a:tcPr anchor="ctr" anchorCtr="0"/>
                </a:tc>
                <a:tc>
                  <a:txBody>
                    <a:bodyPr/>
                    <a:p>
                      <a:pPr>
                        <a:buNone/>
                      </a:pPr>
                      <a:r>
                        <a:rPr lang="zh-CN" altLang="en-US" sz="1400"/>
                        <a:t>根据幻想中的某种形象、某种作用、运动装置进行发明创造的思维</a:t>
                      </a:r>
                      <a:endParaRPr lang="zh-CN" altLang="en-US" sz="1400"/>
                    </a:p>
                  </a:txBody>
                  <a:tcPr anchor="ctr" anchorCtr="0"/>
                </a:tc>
                <a:tc>
                  <a:txBody>
                    <a:bodyPr/>
                    <a:p>
                      <a:pPr>
                        <a:buNone/>
                      </a:pPr>
                      <a:r>
                        <a:rPr lang="zh-CN" altLang="en-US" sz="1400"/>
                        <a:t>如《海底两万里》的作者幻想了一种能长时间在海底活动的潜艇，经过几十年的努力后制成的现代潜艇即是这种幻想的实现</a:t>
                      </a:r>
                      <a:endParaRPr lang="zh-CN" altLang="en-US" sz="1400"/>
                    </a:p>
                  </a:txBody>
                  <a:tcPr anchor="ctr" anchorCtr="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常见的创造性思维</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810895" y="2603500"/>
            <a:ext cx="10570210" cy="1568450"/>
          </a:xfrm>
          <a:prstGeom prst="rect">
            <a:avLst/>
          </a:prstGeom>
          <a:noFill/>
        </p:spPr>
        <p:txBody>
          <a:bodyPr wrap="square" rtlCol="0" anchor="t">
            <a:spAutoFit/>
          </a:bodyPr>
          <a:p>
            <a:pPr indent="0" algn="just">
              <a:lnSpc>
                <a:spcPct val="150000"/>
              </a:lnSpc>
              <a:spcBef>
                <a:spcPts val="0"/>
              </a:spcBef>
              <a:spcAft>
                <a:spcPts val="0"/>
              </a:spcAft>
              <a:buFont typeface="BatangChe" panose="02030609000101010101" charset="-127"/>
              <a:buNone/>
            </a:pPr>
            <a:r>
              <a:rPr lang="zh-CN" altLang="en-US" sz="1600"/>
              <a:t>综合思维可在下列两种情况下使用。第一种情况是几个设想并无矛盾，分别可用在作品的不同部位，只需简单组合即可。另一种情况是几个设想集中在同一部位，相互之间各有长短，这时你就必须下一番功夫把它们各自具有的长处相结合而消除弊端，就好像是将几个分力作用在同一直线上，你必须把它们合理安排，使它们能最大限度地达到你所想得到的效果。</a:t>
            </a:r>
            <a:endParaRPr lang="zh-CN" altLang="en-US" sz="1600"/>
          </a:p>
        </p:txBody>
      </p:sp>
      <p:sp>
        <p:nvSpPr>
          <p:cNvPr id="3" name="文本框 2"/>
          <p:cNvSpPr txBox="1"/>
          <p:nvPr/>
        </p:nvSpPr>
        <p:spPr>
          <a:xfrm>
            <a:off x="702945" y="2169160"/>
            <a:ext cx="527367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（五）综合思维</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常见的创造性思维</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810895" y="2603500"/>
            <a:ext cx="10570210" cy="460375"/>
          </a:xfrm>
          <a:prstGeom prst="rect">
            <a:avLst/>
          </a:prstGeom>
          <a:noFill/>
        </p:spPr>
        <p:txBody>
          <a:bodyPr wrap="square" rtlCol="0" anchor="t">
            <a:spAutoFit/>
          </a:bodyPr>
          <a:p>
            <a:pPr indent="0" algn="just">
              <a:lnSpc>
                <a:spcPct val="150000"/>
              </a:lnSpc>
              <a:spcBef>
                <a:spcPts val="0"/>
              </a:spcBef>
              <a:spcAft>
                <a:spcPts val="0"/>
              </a:spcAft>
              <a:buFont typeface="BatangChe" panose="02030609000101010101" charset="-127"/>
              <a:buNone/>
            </a:pPr>
            <a:r>
              <a:rPr lang="zh-CN" altLang="en-US" sz="1600"/>
              <a:t>发散思维的常用操作方式主要有三个方面，见下表。</a:t>
            </a:r>
            <a:endParaRPr lang="zh-CN" altLang="en-US" sz="1600"/>
          </a:p>
        </p:txBody>
      </p:sp>
      <p:sp>
        <p:nvSpPr>
          <p:cNvPr id="3" name="文本框 2"/>
          <p:cNvSpPr txBox="1"/>
          <p:nvPr/>
        </p:nvSpPr>
        <p:spPr>
          <a:xfrm>
            <a:off x="702945" y="2169160"/>
            <a:ext cx="527367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（六）发散思维</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aphicFrame>
        <p:nvGraphicFramePr>
          <p:cNvPr id="5" name="表格 4"/>
          <p:cNvGraphicFramePr/>
          <p:nvPr/>
        </p:nvGraphicFramePr>
        <p:xfrm>
          <a:off x="702945" y="3204210"/>
          <a:ext cx="10786110" cy="2576830"/>
        </p:xfrm>
        <a:graphic>
          <a:graphicData uri="http://schemas.openxmlformats.org/drawingml/2006/table">
            <a:tbl>
              <a:tblPr firstRow="1" bandRow="1">
                <a:tableStyleId>{5C22544A-7EE6-4342-B048-85BDC9FD1C3A}</a:tableStyleId>
              </a:tblPr>
              <a:tblGrid>
                <a:gridCol w="1207135"/>
                <a:gridCol w="4752340"/>
                <a:gridCol w="4826635"/>
              </a:tblGrid>
              <a:tr h="377825">
                <a:tc>
                  <a:txBody>
                    <a:bodyPr/>
                    <a:p>
                      <a:pPr algn="ctr">
                        <a:buNone/>
                      </a:pPr>
                      <a:r>
                        <a:rPr lang="zh-CN" altLang="en-US"/>
                        <a:t>操作方式</a:t>
                      </a:r>
                      <a:endParaRPr lang="zh-CN" altLang="en-US"/>
                    </a:p>
                  </a:txBody>
                  <a:tcPr anchor="ctr" anchorCtr="0"/>
                </a:tc>
                <a:tc>
                  <a:txBody>
                    <a:bodyPr/>
                    <a:p>
                      <a:pPr algn="ctr">
                        <a:buNone/>
                      </a:pPr>
                      <a:r>
                        <a:rPr lang="zh-CN" altLang="en-US"/>
                        <a:t>含义</a:t>
                      </a:r>
                      <a:endParaRPr lang="zh-CN" altLang="en-US"/>
                    </a:p>
                  </a:txBody>
                  <a:tcPr anchor="ctr" anchorCtr="0"/>
                </a:tc>
                <a:tc>
                  <a:txBody>
                    <a:bodyPr/>
                    <a:p>
                      <a:pPr algn="ctr">
                        <a:buNone/>
                      </a:pPr>
                      <a:r>
                        <a:rPr lang="zh-CN" altLang="en-US"/>
                        <a:t>举例</a:t>
                      </a:r>
                      <a:endParaRPr lang="zh-CN" altLang="en-US"/>
                    </a:p>
                  </a:txBody>
                  <a:tcPr anchor="ctr" anchorCtr="0"/>
                </a:tc>
              </a:tr>
              <a:tr h="692785">
                <a:tc>
                  <a:txBody>
                    <a:bodyPr/>
                    <a:p>
                      <a:pPr algn="ctr">
                        <a:buNone/>
                      </a:pPr>
                      <a:r>
                        <a:rPr lang="zh-CN" altLang="en-US" sz="1600"/>
                        <a:t>材料发散</a:t>
                      </a:r>
                      <a:endParaRPr lang="zh-CN" altLang="en-US" sz="1600"/>
                    </a:p>
                  </a:txBody>
                  <a:tcPr anchor="ctr" anchorCtr="0"/>
                </a:tc>
                <a:tc>
                  <a:txBody>
                    <a:bodyPr/>
                    <a:p>
                      <a:pPr>
                        <a:buNone/>
                      </a:pPr>
                      <a:r>
                        <a:rPr lang="zh-CN" altLang="en-US" sz="1600"/>
                        <a:t>用某种材料为基点，设想它的多种用途，并对材料的各种专用特性进行研究、改进，达到要求的目标。</a:t>
                      </a:r>
                      <a:endParaRPr lang="zh-CN" altLang="en-US" sz="1600"/>
                    </a:p>
                  </a:txBody>
                  <a:tcPr anchor="ctr" anchorCtr="0"/>
                </a:tc>
                <a:tc>
                  <a:txBody>
                    <a:bodyPr/>
                    <a:p>
                      <a:pPr>
                        <a:buNone/>
                      </a:pPr>
                      <a:r>
                        <a:rPr lang="zh-CN" altLang="en-US" sz="1600"/>
                        <a:t>如纸可以写字、包装、制作玩具、引火等</a:t>
                      </a:r>
                      <a:endParaRPr lang="zh-CN" altLang="en-US" sz="1600"/>
                    </a:p>
                  </a:txBody>
                  <a:tcPr anchor="ctr" anchorCtr="0"/>
                </a:tc>
              </a:tr>
              <a:tr h="671195">
                <a:tc>
                  <a:txBody>
                    <a:bodyPr/>
                    <a:p>
                      <a:pPr algn="ctr">
                        <a:buNone/>
                      </a:pPr>
                      <a:r>
                        <a:rPr lang="zh-CN" altLang="en-US" sz="1600"/>
                        <a:t>功能扩散</a:t>
                      </a:r>
                      <a:endParaRPr lang="zh-CN" altLang="en-US" sz="1600"/>
                    </a:p>
                  </a:txBody>
                  <a:tcPr anchor="ctr" anchorCtr="0"/>
                </a:tc>
                <a:tc>
                  <a:txBody>
                    <a:bodyPr/>
                    <a:p>
                      <a:pPr>
                        <a:buNone/>
                      </a:pPr>
                      <a:r>
                        <a:rPr lang="zh-CN" altLang="en-US" sz="1600"/>
                        <a:t>以某种事物的功能为扩散中心，设想这种功能的其他用途</a:t>
                      </a:r>
                      <a:endParaRPr lang="zh-CN" altLang="en-US" sz="1600"/>
                    </a:p>
                  </a:txBody>
                  <a:tcPr anchor="ctr" anchorCtr="0"/>
                </a:tc>
                <a:tc>
                  <a:txBody>
                    <a:bodyPr/>
                    <a:p>
                      <a:pPr>
                        <a:buNone/>
                      </a:pPr>
                      <a:r>
                        <a:rPr lang="zh-CN" altLang="en-US" sz="1600"/>
                        <a:t>比如灯可以发热、 发光、取暖、烘烤、印相、发信号等</a:t>
                      </a:r>
                      <a:endParaRPr lang="zh-CN" altLang="en-US" sz="1600"/>
                    </a:p>
                  </a:txBody>
                  <a:tcPr anchor="ctr" anchorCtr="0"/>
                </a:tc>
              </a:tr>
              <a:tr h="835025">
                <a:tc>
                  <a:txBody>
                    <a:bodyPr/>
                    <a:p>
                      <a:pPr algn="ctr">
                        <a:buNone/>
                      </a:pPr>
                      <a:r>
                        <a:rPr lang="zh-CN" altLang="en-US" sz="1600"/>
                        <a:t>形态扩散</a:t>
                      </a:r>
                      <a:endParaRPr lang="zh-CN" altLang="en-US" sz="1600"/>
                    </a:p>
                  </a:txBody>
                  <a:tcPr anchor="ctr" anchorCtr="0"/>
                </a:tc>
                <a:tc>
                  <a:txBody>
                    <a:bodyPr/>
                    <a:p>
                      <a:pPr>
                        <a:buNone/>
                      </a:pPr>
                      <a:r>
                        <a:rPr lang="zh-CN" altLang="en-US" sz="1600"/>
                        <a:t>以某种事物形态（颜色、形状、声音、气味等）为扩散中心设想出能被利用的各种可能性</a:t>
                      </a:r>
                      <a:endParaRPr lang="zh-CN" altLang="en-US" sz="1600"/>
                    </a:p>
                  </a:txBody>
                  <a:tcPr anchor="ctr" anchorCtr="0"/>
                </a:tc>
                <a:tc>
                  <a:txBody>
                    <a:bodyPr/>
                    <a:p>
                      <a:pPr>
                        <a:buNone/>
                      </a:pPr>
                      <a:r>
                        <a:rPr lang="zh-CN" altLang="en-US" sz="1600"/>
                        <a:t>如钉子：可钉木板（把两种材料联结，挂物体）、钉墙面（水泥钉）、钉塑料（热固化材料，补洞等用）、钉鞋（防滑），做钉耙（工具）等</a:t>
                      </a:r>
                      <a:endParaRPr lang="zh-CN" altLang="en-US" sz="1600"/>
                    </a:p>
                  </a:txBody>
                  <a:tcPr anchor="ctr" anchorCtr="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Freeform 9"/>
          <p:cNvSpPr/>
          <p:nvPr/>
        </p:nvSpPr>
        <p:spPr bwMode="auto">
          <a:xfrm>
            <a:off x="8905461" y="3630414"/>
            <a:ext cx="3286538" cy="3227586"/>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7" name="文本框 9"/>
          <p:cNvSpPr txBox="1"/>
          <p:nvPr/>
        </p:nvSpPr>
        <p:spPr>
          <a:xfrm>
            <a:off x="-765979" y="2908947"/>
            <a:ext cx="2436860" cy="2646878"/>
          </a:xfrm>
          <a:prstGeom prst="rect">
            <a:avLst/>
          </a:prstGeom>
          <a:noFill/>
        </p:spPr>
        <p:txBody>
          <a:bodyPr wrap="square" rtlCol="0">
            <a:spAutoFit/>
          </a:bodyPr>
          <a:lstStyle/>
          <a:p>
            <a:r>
              <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rPr>
              <a:t>“</a:t>
            </a:r>
            <a:endPar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8" name="半闭框 6"/>
          <p:cNvSpPr/>
          <p:nvPr/>
        </p:nvSpPr>
        <p:spPr>
          <a:xfrm rot="5400000">
            <a:off x="7642979" y="1662031"/>
            <a:ext cx="809804" cy="776251"/>
          </a:xfrm>
          <a:prstGeom prst="halfFrame">
            <a:avLst>
              <a:gd name="adj1" fmla="val 5058"/>
              <a:gd name="adj2" fmla="val 448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PA-矩形 3"/>
          <p:cNvSpPr/>
          <p:nvPr>
            <p:custDataLst>
              <p:tags r:id="rId1"/>
            </p:custDataLst>
          </p:nvPr>
        </p:nvSpPr>
        <p:spPr>
          <a:xfrm>
            <a:off x="1969584" y="2291585"/>
            <a:ext cx="5690172" cy="1015663"/>
          </a:xfrm>
          <a:prstGeom prst="rect">
            <a:avLst/>
          </a:prstGeom>
        </p:spPr>
        <p:txBody>
          <a:bodyPr wrap="square">
            <a:spAutoFit/>
          </a:bodyPr>
          <a:lstStyle/>
          <a:p>
            <a:pPr algn="dist"/>
            <a:r>
              <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rPr>
              <a:t>谢谢观看</a:t>
            </a:r>
            <a:endPar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endParaRPr>
          </a:p>
        </p:txBody>
      </p:sp>
      <p:sp>
        <p:nvSpPr>
          <p:cNvPr id="10" name="PA-文本框 6"/>
          <p:cNvSpPr txBox="1"/>
          <p:nvPr>
            <p:custDataLst>
              <p:tags r:id="rId2"/>
            </p:custDataLst>
          </p:nvPr>
        </p:nvSpPr>
        <p:spPr>
          <a:xfrm>
            <a:off x="2010484" y="3368804"/>
            <a:ext cx="6537168" cy="584775"/>
          </a:xfrm>
          <a:prstGeom prst="rect">
            <a:avLst/>
          </a:prstGeom>
          <a:solidFill>
            <a:schemeClr val="tx1">
              <a:alpha val="0"/>
            </a:schemeClr>
          </a:solidFill>
          <a:effectLst/>
        </p:spPr>
        <p:txBody>
          <a:bodyPr wrap="square" rtlCol="0">
            <a:spAutoFit/>
          </a:bodyPr>
          <a:lstStyle>
            <a:defPPr>
              <a:defRPr lang="zh-CN"/>
            </a:defPPr>
            <a:lvl1pPr>
              <a:defRPr sz="4800">
                <a:solidFill>
                  <a:schemeClr val="bg1"/>
                </a:solidFill>
                <a:latin typeface="思源黑体 CN Heavy" panose="020B0A00000000000000" pitchFamily="34" charset="-122"/>
                <a:ea typeface="思源黑体 CN Heavy" panose="020B0A00000000000000" pitchFamily="34" charset="-122"/>
              </a:defRPr>
            </a:lvl1pPr>
          </a:lstStyle>
          <a:p>
            <a:r>
              <a:rPr lang="en-US" altLang="zh-CN"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POWERPOINT TEMPLATE</a:t>
            </a:r>
            <a:endParaRPr lang="en-US" altLang="zh-CN"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矩形 41"/>
          <p:cNvSpPr/>
          <p:nvPr/>
        </p:nvSpPr>
        <p:spPr>
          <a:xfrm>
            <a:off x="2010484" y="4232386"/>
            <a:ext cx="5039672" cy="922020"/>
          </a:xfrm>
          <a:prstGeom prst="rect">
            <a:avLst/>
          </a:prstGeom>
        </p:spPr>
        <p:txBody>
          <a:bodyPr wrap="square">
            <a:spAutoFit/>
          </a:bodyPr>
          <a:lstStyle/>
          <a:p>
            <a:pPr lvl="0" defTabSz="914400">
              <a:lnSpc>
                <a:spcPct val="150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本书主要特色有：教材框架结构新颖，章节清晰易于理解，案例展现形式多样且较为丰富，让教与学在具备很强的参与性和实践性的同时，也增加了本书的可读性。</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14:presetBounceEnd="80000">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14:bounceEnd="80000">
                                          <p:cBhvr additive="base">
                                            <p:cTn id="10" dur="500" fill="hold"/>
                                            <p:tgtEl>
                                              <p:spTgt spid="2"/>
                                            </p:tgtEl>
                                            <p:attrNameLst>
                                              <p:attrName>ppt_x</p:attrName>
                                            </p:attrNameLst>
                                          </p:cBhvr>
                                          <p:tavLst>
                                            <p:tav tm="0">
                                              <p:val>
                                                <p:strVal val="1+#ppt_w/2"/>
                                              </p:val>
                                            </p:tav>
                                            <p:tav tm="100000">
                                              <p:val>
                                                <p:strVal val="#ppt_x"/>
                                              </p:val>
                                            </p:tav>
                                          </p:tavLst>
                                        </p:anim>
                                        <p:anim calcmode="lin" valueType="num" p14:bounceEnd="80000">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animBg="1"/>
          <p:bldP spid="12"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animBg="1"/>
          <p:bldP spid="12"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9"/>
          <p:cNvSpPr/>
          <p:nvPr/>
        </p:nvSpPr>
        <p:spPr bwMode="auto">
          <a:xfrm rot="10800000">
            <a:off x="3550508"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7" name="Freeform 9"/>
          <p:cNvSpPr/>
          <p:nvPr/>
        </p:nvSpPr>
        <p:spPr bwMode="auto">
          <a:xfrm>
            <a:off x="9554817" y="4268122"/>
            <a:ext cx="2637181" cy="2589877"/>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2" name="矩形 1"/>
          <p:cNvSpPr/>
          <p:nvPr/>
        </p:nvSpPr>
        <p:spPr>
          <a:xfrm>
            <a:off x="0" y="0"/>
            <a:ext cx="35505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4" name="组合 23"/>
          <p:cNvGrpSpPr/>
          <p:nvPr/>
        </p:nvGrpSpPr>
        <p:grpSpPr>
          <a:xfrm>
            <a:off x="10221595" y="1500505"/>
            <a:ext cx="1117600" cy="3860800"/>
            <a:chOff x="16029" y="2451"/>
            <a:chExt cx="1760" cy="6080"/>
          </a:xfrm>
        </p:grpSpPr>
        <p:sp>
          <p:nvSpPr>
            <p:cNvPr id="4" name="圆角矩形 3"/>
            <p:cNvSpPr/>
            <p:nvPr/>
          </p:nvSpPr>
          <p:spPr>
            <a:xfrm>
              <a:off x="16029" y="2451"/>
              <a:ext cx="1760" cy="6080"/>
            </a:xfrm>
            <a:prstGeom prst="roundRect">
              <a:avLst/>
            </a:prstGeom>
            <a:solidFill>
              <a:schemeClr val="bg1"/>
            </a:solidFill>
            <a:ln>
              <a:noFill/>
            </a:ln>
            <a:effectLst>
              <a:outerShdw blurRad="368300" dist="38100" dir="8100000" sx="108000" sy="108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文本框 4"/>
            <p:cNvSpPr txBox="1"/>
            <p:nvPr/>
          </p:nvSpPr>
          <p:spPr>
            <a:xfrm>
              <a:off x="16279" y="2718"/>
              <a:ext cx="1260" cy="5545"/>
            </a:xfrm>
            <a:prstGeom prst="rect">
              <a:avLst/>
            </a:prstGeom>
            <a:noFill/>
          </p:spPr>
          <p:txBody>
            <a:bodyPr vert="eaVert" wrap="square" rtlCol="0">
              <a:spAutoFit/>
            </a:bodyPr>
            <a:lstStyle/>
            <a:p>
              <a:pPr algn="ctr"/>
              <a:r>
                <a:rPr lang="en-US" altLang="zh-CN"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CONTENTS</a:t>
              </a:r>
              <a:endParaRPr lang="zh-CN" altLang="en-US"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39" name="组合 38"/>
          <p:cNvGrpSpPr/>
          <p:nvPr/>
        </p:nvGrpSpPr>
        <p:grpSpPr>
          <a:xfrm>
            <a:off x="4587875" y="429260"/>
            <a:ext cx="4540250" cy="881380"/>
            <a:chOff x="7225" y="676"/>
            <a:chExt cx="7150" cy="1388"/>
          </a:xfrm>
        </p:grpSpPr>
        <p:grpSp>
          <p:nvGrpSpPr>
            <p:cNvPr id="7" name="íślîḑê"/>
            <p:cNvGrpSpPr/>
            <p:nvPr/>
          </p:nvGrpSpPr>
          <p:grpSpPr>
            <a:xfrm rot="0">
              <a:off x="7225" y="676"/>
              <a:ext cx="7150" cy="1223"/>
              <a:chOff x="2034026" y="1655335"/>
              <a:chExt cx="3649631" cy="624349"/>
            </a:xfrm>
          </p:grpSpPr>
          <p:sp>
            <p:nvSpPr>
              <p:cNvPr id="21" name="ïş1îḓê"/>
              <p:cNvSpPr/>
              <p:nvPr/>
            </p:nvSpPr>
            <p:spPr>
              <a:xfrm>
                <a:off x="2034026" y="1655335"/>
                <a:ext cx="624349" cy="624349"/>
              </a:xfrm>
              <a:prstGeom prst="ellipse">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01</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2" name="ïṣḷîḓe"/>
              <p:cNvSpPr/>
              <p:nvPr/>
            </p:nvSpPr>
            <p:spPr bwMode="auto">
              <a:xfrm>
                <a:off x="2763151" y="1795287"/>
                <a:ext cx="2920506"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创新意识</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1" name="直接连接符 19"/>
            <p:cNvCxnSpPr/>
            <p:nvPr/>
          </p:nvCxnSpPr>
          <p:spPr>
            <a:xfrm>
              <a:off x="8857" y="2064"/>
              <a:ext cx="475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4587875" y="1414780"/>
            <a:ext cx="4640580" cy="881380"/>
            <a:chOff x="7225" y="2228"/>
            <a:chExt cx="7308" cy="1388"/>
          </a:xfrm>
        </p:grpSpPr>
        <p:grpSp>
          <p:nvGrpSpPr>
            <p:cNvPr id="8" name="ïslidé"/>
            <p:cNvGrpSpPr/>
            <p:nvPr/>
          </p:nvGrpSpPr>
          <p:grpSpPr>
            <a:xfrm rot="0">
              <a:off x="7225" y="2228"/>
              <a:ext cx="7309" cy="1223"/>
              <a:chOff x="2034026" y="2490855"/>
              <a:chExt cx="3731024" cy="624349"/>
            </a:xfrm>
          </p:grpSpPr>
          <p:sp>
            <p:nvSpPr>
              <p:cNvPr id="19" name="išḻíḋê"/>
              <p:cNvSpPr/>
              <p:nvPr/>
            </p:nvSpPr>
            <p:spPr>
              <a:xfrm>
                <a:off x="2034026" y="2490855"/>
                <a:ext cx="624349" cy="624349"/>
              </a:xfrm>
              <a:prstGeom prst="ellipse">
                <a:avLst/>
              </a:prstGeom>
              <a:solidFill>
                <a:srgbClr val="1D9A7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02</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0" name="ïSľíḑe"/>
              <p:cNvSpPr/>
              <p:nvPr/>
            </p:nvSpPr>
            <p:spPr bwMode="auto">
              <a:xfrm>
                <a:off x="2763150" y="2630807"/>
                <a:ext cx="3001900"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创造性思维</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2" name="直接连接符 20"/>
            <p:cNvCxnSpPr/>
            <p:nvPr/>
          </p:nvCxnSpPr>
          <p:spPr>
            <a:xfrm>
              <a:off x="8857" y="3616"/>
              <a:ext cx="477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4587875" y="2400935"/>
            <a:ext cx="4494530" cy="881380"/>
            <a:chOff x="7225" y="3781"/>
            <a:chExt cx="7078" cy="1388"/>
          </a:xfrm>
        </p:grpSpPr>
        <p:grpSp>
          <p:nvGrpSpPr>
            <p:cNvPr id="9" name="ísļïďe"/>
            <p:cNvGrpSpPr/>
            <p:nvPr/>
          </p:nvGrpSpPr>
          <p:grpSpPr>
            <a:xfrm rot="0">
              <a:off x="7225" y="3781"/>
              <a:ext cx="7078" cy="1223"/>
              <a:chOff x="2034026" y="3326376"/>
              <a:chExt cx="3612919" cy="624349"/>
            </a:xfrm>
          </p:grpSpPr>
          <p:sp>
            <p:nvSpPr>
              <p:cNvPr id="17"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03</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创新方法</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3" name="直接连接符 21"/>
            <p:cNvCxnSpPr/>
            <p:nvPr/>
          </p:nvCxnSpPr>
          <p:spPr>
            <a:xfrm>
              <a:off x="8857" y="5169"/>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MH_Others_1"/>
          <p:cNvSpPr txBox="1"/>
          <p:nvPr>
            <p:custDataLst>
              <p:tags r:id="rId1"/>
            </p:custDataLst>
          </p:nvPr>
        </p:nvSpPr>
        <p:spPr>
          <a:xfrm>
            <a:off x="700179" y="2982026"/>
            <a:ext cx="2150150" cy="923290"/>
          </a:xfrm>
          <a:prstGeom prst="rect">
            <a:avLst/>
          </a:prstGeom>
          <a:noFill/>
        </p:spPr>
        <p:txBody>
          <a:bodyPr wrap="square" lIns="108000" tIns="0" rIns="0" bIns="0" rtlCol="0" anchor="ctr" anchorCtr="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rPr>
              <a:t>目录</a:t>
            </a:r>
            <a:endPar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endParaRPr>
          </a:p>
        </p:txBody>
      </p:sp>
      <p:grpSp>
        <p:nvGrpSpPr>
          <p:cNvPr id="40" name="组合 39"/>
          <p:cNvGrpSpPr/>
          <p:nvPr/>
        </p:nvGrpSpPr>
        <p:grpSpPr>
          <a:xfrm>
            <a:off x="4587875" y="3386455"/>
            <a:ext cx="4469130" cy="881380"/>
            <a:chOff x="7225" y="5333"/>
            <a:chExt cx="7038" cy="1388"/>
          </a:xfrm>
        </p:grpSpPr>
        <p:sp>
          <p:nvSpPr>
            <p:cNvPr id="15" name="ïṡlïḓè"/>
            <p:cNvSpPr/>
            <p:nvPr/>
          </p:nvSpPr>
          <p:spPr>
            <a:xfrm>
              <a:off x="7225" y="5333"/>
              <a:ext cx="1223" cy="1223"/>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04</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isļíḋe"/>
            <p:cNvSpPr/>
            <p:nvPr/>
          </p:nvSpPr>
          <p:spPr bwMode="auto">
            <a:xfrm>
              <a:off x="8653" y="5607"/>
              <a:ext cx="5610"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创新能力</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14" name="直接连接符 22"/>
            <p:cNvCxnSpPr/>
            <p:nvPr/>
          </p:nvCxnSpPr>
          <p:spPr>
            <a:xfrm>
              <a:off x="8857" y="6721"/>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587875" y="4361180"/>
            <a:ext cx="4494530" cy="881380"/>
            <a:chOff x="7225" y="6868"/>
            <a:chExt cx="7078" cy="1388"/>
          </a:xfrm>
        </p:grpSpPr>
        <p:grpSp>
          <p:nvGrpSpPr>
            <p:cNvPr id="25" name="ísļïďe"/>
            <p:cNvGrpSpPr/>
            <p:nvPr/>
          </p:nvGrpSpPr>
          <p:grpSpPr>
            <a:xfrm rot="0">
              <a:off x="7225" y="6868"/>
              <a:ext cx="7078" cy="1223"/>
              <a:chOff x="2034026" y="3326376"/>
              <a:chExt cx="3612919" cy="624349"/>
            </a:xfrm>
          </p:grpSpPr>
          <p:sp>
            <p:nvSpPr>
              <p:cNvPr id="28"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05</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9"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创业概述</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3" name="直接连接符 21"/>
            <p:cNvCxnSpPr/>
            <p:nvPr/>
          </p:nvCxnSpPr>
          <p:spPr>
            <a:xfrm>
              <a:off x="8857" y="8256"/>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4587875" y="5346700"/>
            <a:ext cx="5493385" cy="881380"/>
            <a:chOff x="7225" y="8420"/>
            <a:chExt cx="8651" cy="1388"/>
          </a:xfrm>
        </p:grpSpPr>
        <p:grpSp>
          <p:nvGrpSpPr>
            <p:cNvPr id="30" name="ïs1ïďe"/>
            <p:cNvGrpSpPr/>
            <p:nvPr/>
          </p:nvGrpSpPr>
          <p:grpSpPr>
            <a:xfrm rot="0">
              <a:off x="7225" y="8420"/>
              <a:ext cx="8651" cy="1223"/>
              <a:chOff x="2034026" y="4161896"/>
              <a:chExt cx="4416353" cy="624349"/>
            </a:xfrm>
          </p:grpSpPr>
          <p:sp>
            <p:nvSpPr>
              <p:cNvPr id="31" name="ïṡlïḓè"/>
              <p:cNvSpPr/>
              <p:nvPr/>
            </p:nvSpPr>
            <p:spPr>
              <a:xfrm>
                <a:off x="2034026" y="4161896"/>
                <a:ext cx="624349" cy="624349"/>
              </a:xfrm>
              <a:prstGeom prst="ellipse">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06</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2" name="isļíḋe"/>
              <p:cNvSpPr/>
              <p:nvPr/>
            </p:nvSpPr>
            <p:spPr bwMode="auto">
              <a:xfrm>
                <a:off x="2763023" y="4301775"/>
                <a:ext cx="3687356" cy="34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创业团队与创业文化</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4" name="直接连接符 22"/>
            <p:cNvCxnSpPr/>
            <p:nvPr/>
          </p:nvCxnSpPr>
          <p:spPr>
            <a:xfrm>
              <a:off x="8857" y="9808"/>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14:presetBounceEnd="80000">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14:bounceEnd="80000">
                                          <p:cBhvr additive="base">
                                            <p:cTn id="17" dur="500" fill="hold"/>
                                            <p:tgtEl>
                                              <p:spTgt spid="26"/>
                                            </p:tgtEl>
                                            <p:attrNameLst>
                                              <p:attrName>ppt_x</p:attrName>
                                            </p:attrNameLst>
                                          </p:cBhvr>
                                          <p:tavLst>
                                            <p:tav tm="0">
                                              <p:val>
                                                <p:strVal val="1+#ppt_w/2"/>
                                              </p:val>
                                            </p:tav>
                                            <p:tav tm="100000">
                                              <p:val>
                                                <p:strVal val="#ppt_x"/>
                                              </p:val>
                                            </p:tav>
                                          </p:tavLst>
                                        </p:anim>
                                        <p:anim calcmode="lin" valueType="num" p14:bounceEnd="80000">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9"/>
          <p:cNvSpPr/>
          <p:nvPr/>
        </p:nvSpPr>
        <p:spPr bwMode="auto">
          <a:xfrm rot="10800000">
            <a:off x="3550508"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7" name="Freeform 9"/>
          <p:cNvSpPr/>
          <p:nvPr/>
        </p:nvSpPr>
        <p:spPr bwMode="auto">
          <a:xfrm>
            <a:off x="9554817" y="4268122"/>
            <a:ext cx="2637181" cy="2589877"/>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2" name="矩形 1"/>
          <p:cNvSpPr/>
          <p:nvPr/>
        </p:nvSpPr>
        <p:spPr>
          <a:xfrm>
            <a:off x="0" y="0"/>
            <a:ext cx="35505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4" name="组合 23"/>
          <p:cNvGrpSpPr/>
          <p:nvPr/>
        </p:nvGrpSpPr>
        <p:grpSpPr>
          <a:xfrm>
            <a:off x="10221595" y="1500505"/>
            <a:ext cx="1117600" cy="3860800"/>
            <a:chOff x="16029" y="2451"/>
            <a:chExt cx="1760" cy="6080"/>
          </a:xfrm>
        </p:grpSpPr>
        <p:sp>
          <p:nvSpPr>
            <p:cNvPr id="4" name="圆角矩形 3"/>
            <p:cNvSpPr/>
            <p:nvPr/>
          </p:nvSpPr>
          <p:spPr>
            <a:xfrm>
              <a:off x="16029" y="2451"/>
              <a:ext cx="1760" cy="6080"/>
            </a:xfrm>
            <a:prstGeom prst="roundRect">
              <a:avLst/>
            </a:prstGeom>
            <a:solidFill>
              <a:schemeClr val="bg1"/>
            </a:solidFill>
            <a:ln>
              <a:noFill/>
            </a:ln>
            <a:effectLst>
              <a:outerShdw blurRad="368300" dist="38100" dir="8100000" sx="108000" sy="108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文本框 4"/>
            <p:cNvSpPr txBox="1"/>
            <p:nvPr/>
          </p:nvSpPr>
          <p:spPr>
            <a:xfrm>
              <a:off x="16279" y="2718"/>
              <a:ext cx="1260" cy="5545"/>
            </a:xfrm>
            <a:prstGeom prst="rect">
              <a:avLst/>
            </a:prstGeom>
            <a:noFill/>
          </p:spPr>
          <p:txBody>
            <a:bodyPr vert="eaVert" wrap="square" rtlCol="0">
              <a:spAutoFit/>
            </a:bodyPr>
            <a:lstStyle/>
            <a:p>
              <a:pPr algn="ctr"/>
              <a:r>
                <a:rPr lang="en-US" altLang="zh-CN"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CONTENTS</a:t>
              </a:r>
              <a:endParaRPr lang="zh-CN" altLang="en-US"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39" name="组合 38"/>
          <p:cNvGrpSpPr/>
          <p:nvPr/>
        </p:nvGrpSpPr>
        <p:grpSpPr>
          <a:xfrm>
            <a:off x="4587875" y="429260"/>
            <a:ext cx="4540250" cy="881380"/>
            <a:chOff x="7225" y="676"/>
            <a:chExt cx="7150" cy="1388"/>
          </a:xfrm>
        </p:grpSpPr>
        <p:grpSp>
          <p:nvGrpSpPr>
            <p:cNvPr id="7" name="íślîḑê"/>
            <p:cNvGrpSpPr/>
            <p:nvPr/>
          </p:nvGrpSpPr>
          <p:grpSpPr>
            <a:xfrm rot="0">
              <a:off x="7225" y="676"/>
              <a:ext cx="7150" cy="1223"/>
              <a:chOff x="2034026" y="1655335"/>
              <a:chExt cx="3649631" cy="624349"/>
            </a:xfrm>
          </p:grpSpPr>
          <p:sp>
            <p:nvSpPr>
              <p:cNvPr id="21" name="ïş1îḓê"/>
              <p:cNvSpPr/>
              <p:nvPr/>
            </p:nvSpPr>
            <p:spPr>
              <a:xfrm>
                <a:off x="2034026" y="1655335"/>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07</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2" name="ïṣḷîḓe"/>
              <p:cNvSpPr/>
              <p:nvPr/>
            </p:nvSpPr>
            <p:spPr bwMode="auto">
              <a:xfrm>
                <a:off x="2763151" y="1795287"/>
                <a:ext cx="2920506"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创业机会与风险</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1" name="直接连接符 19"/>
            <p:cNvCxnSpPr/>
            <p:nvPr/>
          </p:nvCxnSpPr>
          <p:spPr>
            <a:xfrm>
              <a:off x="8857" y="2064"/>
              <a:ext cx="475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4587875" y="1414780"/>
            <a:ext cx="5323205" cy="881380"/>
            <a:chOff x="7225" y="2228"/>
            <a:chExt cx="8383" cy="1388"/>
          </a:xfrm>
        </p:grpSpPr>
        <p:grpSp>
          <p:nvGrpSpPr>
            <p:cNvPr id="8" name="ïslidé"/>
            <p:cNvGrpSpPr/>
            <p:nvPr/>
          </p:nvGrpSpPr>
          <p:grpSpPr>
            <a:xfrm rot="0">
              <a:off x="7225" y="2228"/>
              <a:ext cx="8383" cy="1223"/>
              <a:chOff x="2034026" y="2490855"/>
              <a:chExt cx="4279269" cy="624349"/>
            </a:xfrm>
          </p:grpSpPr>
          <p:sp>
            <p:nvSpPr>
              <p:cNvPr id="19" name="išḻíḋê"/>
              <p:cNvSpPr/>
              <p:nvPr/>
            </p:nvSpPr>
            <p:spPr>
              <a:xfrm>
                <a:off x="2034026" y="2490855"/>
                <a:ext cx="624349" cy="624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08</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0" name="ïSľíḑe"/>
              <p:cNvSpPr/>
              <p:nvPr/>
            </p:nvSpPr>
            <p:spPr bwMode="auto">
              <a:xfrm>
                <a:off x="2762977" y="2630734"/>
                <a:ext cx="3550318" cy="34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创业资源整合与融资</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2" name="直接连接符 20"/>
            <p:cNvCxnSpPr/>
            <p:nvPr/>
          </p:nvCxnSpPr>
          <p:spPr>
            <a:xfrm>
              <a:off x="8857" y="3616"/>
              <a:ext cx="477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4587875" y="2400935"/>
            <a:ext cx="4494530" cy="881380"/>
            <a:chOff x="7225" y="3781"/>
            <a:chExt cx="7078" cy="1388"/>
          </a:xfrm>
        </p:grpSpPr>
        <p:grpSp>
          <p:nvGrpSpPr>
            <p:cNvPr id="9" name="ísļïďe"/>
            <p:cNvGrpSpPr/>
            <p:nvPr/>
          </p:nvGrpSpPr>
          <p:grpSpPr>
            <a:xfrm rot="0">
              <a:off x="7225" y="3781"/>
              <a:ext cx="7078" cy="1223"/>
              <a:chOff x="2034026" y="3326376"/>
              <a:chExt cx="3612919" cy="624349"/>
            </a:xfrm>
          </p:grpSpPr>
          <p:sp>
            <p:nvSpPr>
              <p:cNvPr id="17"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09</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商业模式设计</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3" name="直接连接符 21"/>
            <p:cNvCxnSpPr/>
            <p:nvPr/>
          </p:nvCxnSpPr>
          <p:spPr>
            <a:xfrm>
              <a:off x="8857" y="5169"/>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MH_Others_1"/>
          <p:cNvSpPr txBox="1"/>
          <p:nvPr>
            <p:custDataLst>
              <p:tags r:id="rId1"/>
            </p:custDataLst>
          </p:nvPr>
        </p:nvSpPr>
        <p:spPr>
          <a:xfrm>
            <a:off x="700179" y="2982026"/>
            <a:ext cx="2150150" cy="923290"/>
          </a:xfrm>
          <a:prstGeom prst="rect">
            <a:avLst/>
          </a:prstGeom>
          <a:noFill/>
        </p:spPr>
        <p:txBody>
          <a:bodyPr wrap="square" lIns="108000" tIns="0" rIns="0" bIns="0" rtlCol="0" anchor="ctr" anchorCtr="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rPr>
              <a:t>目录</a:t>
            </a:r>
            <a:endPar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endParaRPr>
          </a:p>
        </p:txBody>
      </p:sp>
      <p:grpSp>
        <p:nvGrpSpPr>
          <p:cNvPr id="40" name="组合 39"/>
          <p:cNvGrpSpPr/>
          <p:nvPr/>
        </p:nvGrpSpPr>
        <p:grpSpPr>
          <a:xfrm>
            <a:off x="4587875" y="3386455"/>
            <a:ext cx="4469130" cy="881380"/>
            <a:chOff x="7225" y="5333"/>
            <a:chExt cx="7038" cy="1388"/>
          </a:xfrm>
        </p:grpSpPr>
        <p:sp>
          <p:nvSpPr>
            <p:cNvPr id="15" name="ïṡlïḓè"/>
            <p:cNvSpPr/>
            <p:nvPr/>
          </p:nvSpPr>
          <p:spPr>
            <a:xfrm>
              <a:off x="7225" y="5333"/>
              <a:ext cx="1223" cy="1223"/>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10</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isļíḋe"/>
            <p:cNvSpPr/>
            <p:nvPr/>
          </p:nvSpPr>
          <p:spPr bwMode="auto">
            <a:xfrm>
              <a:off x="8653" y="5607"/>
              <a:ext cx="5610"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创业计划书</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14" name="直接连接符 22"/>
            <p:cNvCxnSpPr/>
            <p:nvPr/>
          </p:nvCxnSpPr>
          <p:spPr>
            <a:xfrm>
              <a:off x="8857" y="6721"/>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587875" y="4361180"/>
            <a:ext cx="4494530" cy="881380"/>
            <a:chOff x="7225" y="6868"/>
            <a:chExt cx="7078" cy="1388"/>
          </a:xfrm>
        </p:grpSpPr>
        <p:grpSp>
          <p:nvGrpSpPr>
            <p:cNvPr id="25" name="ísļïďe"/>
            <p:cNvGrpSpPr/>
            <p:nvPr/>
          </p:nvGrpSpPr>
          <p:grpSpPr>
            <a:xfrm rot="0">
              <a:off x="7225" y="6868"/>
              <a:ext cx="7078" cy="1223"/>
              <a:chOff x="2034026" y="3326376"/>
              <a:chExt cx="3612919" cy="624349"/>
            </a:xfrm>
          </p:grpSpPr>
          <p:sp>
            <p:nvSpPr>
              <p:cNvPr id="28"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11</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9"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创办新企业</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3" name="直接连接符 21"/>
            <p:cNvCxnSpPr/>
            <p:nvPr/>
          </p:nvCxnSpPr>
          <p:spPr>
            <a:xfrm>
              <a:off x="8857" y="8256"/>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14:presetBounceEnd="80000">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14:bounceEnd="80000">
                                          <p:cBhvr additive="base">
                                            <p:cTn id="17" dur="500" fill="hold"/>
                                            <p:tgtEl>
                                              <p:spTgt spid="26"/>
                                            </p:tgtEl>
                                            <p:attrNameLst>
                                              <p:attrName>ppt_x</p:attrName>
                                            </p:attrNameLst>
                                          </p:cBhvr>
                                          <p:tavLst>
                                            <p:tav tm="0">
                                              <p:val>
                                                <p:strVal val="1+#ppt_w/2"/>
                                              </p:val>
                                            </p:tav>
                                            <p:tav tm="100000">
                                              <p:val>
                                                <p:strVal val="#ppt_x"/>
                                              </p:val>
                                            </p:tav>
                                          </p:tavLst>
                                        </p:anim>
                                        <p:anim calcmode="lin" valueType="num" p14:bounceEnd="80000">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P spid="23"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9"/>
          <p:cNvSpPr/>
          <p:nvPr/>
        </p:nvSpPr>
        <p:spPr bwMode="auto">
          <a:xfrm>
            <a:off x="5935844" y="472698"/>
            <a:ext cx="6256156" cy="6385302"/>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矩形 13"/>
          <p:cNvSpPr/>
          <p:nvPr/>
        </p:nvSpPr>
        <p:spPr>
          <a:xfrm>
            <a:off x="0" y="1815548"/>
            <a:ext cx="12192000" cy="3783496"/>
          </a:xfrm>
          <a:prstGeom prst="rect">
            <a:avLst/>
          </a:prstGeom>
          <a:blipFill>
            <a:blip r:embed="rId1"/>
            <a:stretch>
              <a:fillRect t="-57242" b="-5724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矩形 12"/>
          <p:cNvSpPr/>
          <p:nvPr/>
        </p:nvSpPr>
        <p:spPr>
          <a:xfrm>
            <a:off x="0" y="1815548"/>
            <a:ext cx="12192000" cy="3783496"/>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椭圆 5"/>
          <p:cNvSpPr/>
          <p:nvPr/>
        </p:nvSpPr>
        <p:spPr>
          <a:xfrm>
            <a:off x="452451" y="426058"/>
            <a:ext cx="551745" cy="551745"/>
          </a:xfrm>
          <a:prstGeom prst="ellipse">
            <a:avLst/>
          </a:pr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zh-CN" alt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5" name="TextBox 7"/>
          <p:cNvSpPr txBox="1"/>
          <p:nvPr/>
        </p:nvSpPr>
        <p:spPr>
          <a:xfrm>
            <a:off x="1357981" y="472698"/>
            <a:ext cx="4086225" cy="521970"/>
          </a:xfrm>
          <a:prstGeom prst="rect">
            <a:avLst/>
          </a:prstGeom>
          <a:noFill/>
        </p:spPr>
        <p:txBody>
          <a:bodyPr wrap="none" rtlCol="0">
            <a:spAutoFit/>
          </a:bodyPr>
          <a:lstStyle/>
          <a:p>
            <a:pPr algn="l"/>
            <a:r>
              <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第二章　创造性思维</a:t>
            </a:r>
            <a:endPar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2" name="Group 11"/>
          <p:cNvGrpSpPr/>
          <p:nvPr/>
        </p:nvGrpSpPr>
        <p:grpSpPr>
          <a:xfrm>
            <a:off x="1838036" y="2611830"/>
            <a:ext cx="2381772" cy="2190932"/>
            <a:chOff x="1470701" y="1821913"/>
            <a:chExt cx="3820826" cy="3607097"/>
          </a:xfrm>
        </p:grpSpPr>
        <p:sp>
          <p:nvSpPr>
            <p:cNvPr id="8" name="矩形 1"/>
            <p:cNvSpPr/>
            <p:nvPr/>
          </p:nvSpPr>
          <p:spPr>
            <a:xfrm>
              <a:off x="1470701" y="1821913"/>
              <a:ext cx="3820826" cy="36070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矩形 3"/>
            <p:cNvSpPr/>
            <p:nvPr/>
          </p:nvSpPr>
          <p:spPr>
            <a:xfrm>
              <a:off x="1470701" y="4952492"/>
              <a:ext cx="1339401" cy="4765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矩形 4"/>
            <p:cNvSpPr/>
            <p:nvPr/>
          </p:nvSpPr>
          <p:spPr>
            <a:xfrm>
              <a:off x="2810101" y="4952492"/>
              <a:ext cx="1566931" cy="4765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文本框 15"/>
            <p:cNvSpPr txBox="1"/>
            <p:nvPr/>
          </p:nvSpPr>
          <p:spPr>
            <a:xfrm>
              <a:off x="2019199" y="2450755"/>
              <a:ext cx="2723828" cy="197380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案例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小故事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4" name="文本框 17"/>
          <p:cNvSpPr txBox="1"/>
          <p:nvPr/>
        </p:nvSpPr>
        <p:spPr>
          <a:xfrm>
            <a:off x="4857750" y="2417445"/>
            <a:ext cx="5334000" cy="521970"/>
          </a:xfrm>
          <a:prstGeom prst="rect">
            <a:avLst/>
          </a:prstGeom>
          <a:noFill/>
        </p:spPr>
        <p:txBody>
          <a:bodyPr wrap="square" rtlCol="0">
            <a:spAutoFit/>
          </a:bodyPr>
          <a:lstStyle/>
          <a:p>
            <a:r>
              <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SMART MED 云病理共享平台</a:t>
            </a:r>
            <a:endPar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PA-文本框 9"/>
          <p:cNvSpPr txBox="1"/>
          <p:nvPr>
            <p:custDataLst>
              <p:tags r:id="rId2"/>
            </p:custDataLst>
          </p:nvPr>
        </p:nvSpPr>
        <p:spPr>
          <a:xfrm>
            <a:off x="4857750" y="2939415"/>
            <a:ext cx="5854065" cy="248920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第二届中国“互联网＋”大学生创新创业大赛总决赛在华中科技大学落下帷幕。“SMART MED 云病理共享平台”项目（图2-1）获全国金奖。</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SMART MED 云病理共享平台使用数字病理切片扫描技术，将传统病理切片数字化，利用人工智能病理图像分析诊断技术，自动分析、分割、检测阳性区域，定量评估病变区域的恶性程度。病理医生也可通过移动终端便捷、高效地完成远程会诊，患者在基层医院便可得到三甲医院的精准诊疗。云病理共享平台拥有20多项自主发明专利。平台具有优化数据存储与传输、打破时空和设备限制等诸多优点，得到病理学界众多权威专家的认可。目前该平台已建立三级网络联盟模式，使优质资源得以共享，让患者享受到一流的诊疗，实现医生高效、诊断精准、患者满意。在移动互联新时代，病理诊断云平台，旨在建立全新生态医联体，开创智慧病理新天地。</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14:presetBounceEnd="80000">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14:bounceEnd="80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80000">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7"/>
          <p:cNvSpPr txBox="1"/>
          <p:nvPr/>
        </p:nvSpPr>
        <p:spPr>
          <a:xfrm>
            <a:off x="1094105" y="410845"/>
            <a:ext cx="4188460"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第一节　颠覆式创新</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4" name="Group 9"/>
          <p:cNvGrpSpPr/>
          <p:nvPr/>
        </p:nvGrpSpPr>
        <p:grpSpPr>
          <a:xfrm>
            <a:off x="1888068" y="3667736"/>
            <a:ext cx="1800200" cy="383610"/>
            <a:chOff x="12808681" y="9666312"/>
            <a:chExt cx="5068776" cy="1080120"/>
          </a:xfrm>
        </p:grpSpPr>
        <p:sp>
          <p:nvSpPr>
            <p:cNvPr id="5" name="Rounded Rectangle 10"/>
            <p:cNvSpPr/>
            <p:nvPr/>
          </p:nvSpPr>
          <p:spPr>
            <a:xfrm>
              <a:off x="12808681" y="9666312"/>
              <a:ext cx="5068776" cy="1080120"/>
            </a:xfrm>
            <a:prstGeom prst="roundRect">
              <a:avLst>
                <a:gd name="adj" fmla="val 50000"/>
              </a:avLst>
            </a:prstGeom>
            <a:solidFill>
              <a:schemeClr val="accent1"/>
            </a:solidFill>
            <a:ln>
              <a:noFill/>
            </a:ln>
            <a:effectLst>
              <a:outerShdw blurRad="495300" sx="111000" sy="111000" algn="ctr"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latin typeface="思源黑体" panose="020B0500000000000000" pitchFamily="34" charset="-122"/>
                  <a:ea typeface="思源黑体" panose="020B0500000000000000" pitchFamily="34" charset="-122"/>
                  <a:sym typeface="思源黑体" panose="020B0500000000000000" pitchFamily="34" charset="-122"/>
                </a:rPr>
                <a:t>颠覆式创新的意义</a:t>
              </a:r>
              <a:endParaRPr lang="zh-CN" altLang="en-US" sz="1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Freeform 166"/>
            <p:cNvSpPr/>
            <p:nvPr/>
          </p:nvSpPr>
          <p:spPr bwMode="auto">
            <a:xfrm>
              <a:off x="17264005" y="10013844"/>
              <a:ext cx="207931" cy="385057"/>
            </a:xfrm>
            <a:custGeom>
              <a:avLst/>
              <a:gdLst>
                <a:gd name="T0" fmla="*/ 6 w 187"/>
                <a:gd name="T1" fmla="*/ 321 h 346"/>
                <a:gd name="T2" fmla="*/ 6 w 187"/>
                <a:gd name="T3" fmla="*/ 341 h 346"/>
                <a:gd name="T4" fmla="*/ 25 w 187"/>
                <a:gd name="T5" fmla="*/ 341 h 346"/>
                <a:gd name="T6" fmla="*/ 182 w 187"/>
                <a:gd name="T7" fmla="*/ 183 h 346"/>
                <a:gd name="T8" fmla="*/ 182 w 187"/>
                <a:gd name="T9" fmla="*/ 163 h 346"/>
                <a:gd name="T10" fmla="*/ 25 w 187"/>
                <a:gd name="T11" fmla="*/ 5 h 346"/>
                <a:gd name="T12" fmla="*/ 6 w 187"/>
                <a:gd name="T13" fmla="*/ 5 h 346"/>
                <a:gd name="T14" fmla="*/ 6 w 187"/>
                <a:gd name="T15" fmla="*/ 25 h 346"/>
                <a:gd name="T16" fmla="*/ 149 w 187"/>
                <a:gd name="T17" fmla="*/ 173 h 346"/>
                <a:gd name="T18" fmla="*/ 6 w 187"/>
                <a:gd name="T19" fmla="*/ 32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346">
                  <a:moveTo>
                    <a:pt x="6" y="321"/>
                  </a:moveTo>
                  <a:cubicBezTo>
                    <a:pt x="0" y="327"/>
                    <a:pt x="0" y="335"/>
                    <a:pt x="6" y="341"/>
                  </a:cubicBezTo>
                  <a:cubicBezTo>
                    <a:pt x="11" y="346"/>
                    <a:pt x="20" y="346"/>
                    <a:pt x="25" y="341"/>
                  </a:cubicBezTo>
                  <a:cubicBezTo>
                    <a:pt x="182" y="183"/>
                    <a:pt x="182" y="183"/>
                    <a:pt x="182" y="183"/>
                  </a:cubicBezTo>
                  <a:cubicBezTo>
                    <a:pt x="187" y="177"/>
                    <a:pt x="187" y="169"/>
                    <a:pt x="182" y="163"/>
                  </a:cubicBezTo>
                  <a:cubicBezTo>
                    <a:pt x="25" y="5"/>
                    <a:pt x="25" y="5"/>
                    <a:pt x="25" y="5"/>
                  </a:cubicBezTo>
                  <a:cubicBezTo>
                    <a:pt x="20" y="0"/>
                    <a:pt x="11" y="0"/>
                    <a:pt x="6" y="5"/>
                  </a:cubicBezTo>
                  <a:cubicBezTo>
                    <a:pt x="0" y="10"/>
                    <a:pt x="0" y="19"/>
                    <a:pt x="6" y="25"/>
                  </a:cubicBezTo>
                  <a:cubicBezTo>
                    <a:pt x="149" y="173"/>
                    <a:pt x="149" y="173"/>
                    <a:pt x="149" y="173"/>
                  </a:cubicBezTo>
                  <a:lnTo>
                    <a:pt x="6" y="321"/>
                  </a:lnTo>
                  <a:close/>
                </a:path>
              </a:pathLst>
            </a:custGeom>
            <a:solidFill>
              <a:schemeClr val="bg1"/>
            </a:solidFill>
            <a:ln>
              <a:solidFill>
                <a:schemeClr val="bg1"/>
              </a:solidFill>
            </a:ln>
          </p:spPr>
          <p:txBody>
            <a:bodyPr vert="horz" wrap="square" lIns="45720" tIns="22860" rIns="45720" bIns="22860" numCol="1" anchor="t" anchorCtr="0" compatLnSpc="1"/>
            <a:lstStyle/>
            <a:p>
              <a:endParaRPr lang="en-AU" sz="7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7" name="TextBox 7"/>
          <p:cNvSpPr txBox="1"/>
          <p:nvPr/>
        </p:nvSpPr>
        <p:spPr>
          <a:xfrm>
            <a:off x="1874733" y="1398903"/>
            <a:ext cx="4246880" cy="583565"/>
          </a:xfrm>
          <a:prstGeom prst="rect">
            <a:avLst/>
          </a:prstGeom>
          <a:noFill/>
        </p:spPr>
        <p:txBody>
          <a:bodyPr wrap="none" rtlCol="0">
            <a:spAutoFit/>
          </a:bodyPr>
          <a:lstStyle/>
          <a:p>
            <a:pPr algn="l"/>
            <a:r>
              <a:rPr lang="zh-CN" altLang="en-US" sz="32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什么是</a:t>
            </a:r>
            <a:r>
              <a:rPr lang="zh-CN" altLang="en-US" sz="32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‘颠覆式创新’</a:t>
            </a:r>
            <a:endParaRPr lang="zh-CN" altLang="en-US" sz="32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TextBox 24"/>
          <p:cNvSpPr txBox="1"/>
          <p:nvPr/>
        </p:nvSpPr>
        <p:spPr>
          <a:xfrm>
            <a:off x="1874345" y="2418315"/>
            <a:ext cx="4221655" cy="859155"/>
          </a:xfrm>
          <a:prstGeom prst="rect">
            <a:avLst/>
          </a:prstGeom>
          <a:noFill/>
        </p:spPr>
        <p:txBody>
          <a:bodyPr wrap="square" lIns="91423" tIns="45712" rIns="91423" bIns="45712" rtlCol="0">
            <a:spAutoFit/>
          </a:bodyPr>
          <a:lstStyle/>
          <a:p>
            <a:pPr lvl="0" defTabSz="1217930">
              <a:lnSpc>
                <a:spcPts val="2000"/>
              </a:lnSpc>
              <a:defRPr/>
            </a:pPr>
            <a:r>
              <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颠覆式创新理论由Innosight 公司的创始人、哈佛大学商学院的商业管理教授克莱顿·克里斯坦森总结提出。</a:t>
            </a:r>
            <a:endPar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5" name="TextBox 24"/>
          <p:cNvSpPr txBox="1"/>
          <p:nvPr/>
        </p:nvSpPr>
        <p:spPr>
          <a:xfrm>
            <a:off x="1887855" y="4333240"/>
            <a:ext cx="4003040" cy="1115695"/>
          </a:xfrm>
          <a:prstGeom prst="rect">
            <a:avLst/>
          </a:prstGeom>
          <a:noFill/>
        </p:spPr>
        <p:txBody>
          <a:bodyPr wrap="square" lIns="91423" tIns="45712" rIns="91423" bIns="45712" rtlCol="0">
            <a:spAutoFit/>
          </a:bodyPr>
          <a:p>
            <a:pPr lvl="0" defTabSz="1217930">
              <a:lnSpc>
                <a:spcPts val="2000"/>
              </a:lnSpc>
              <a:defRPr/>
            </a:pPr>
            <a:r>
              <a:rPr lang="zh-CN" altLang="en-US" sz="1400" dirty="0">
                <a:latin typeface="楷体_GB2312" panose="02010609030101010101" charset="-122"/>
                <a:ea typeface="楷体_GB2312" panose="02010609030101010101" charset="-122"/>
                <a:sym typeface="思源黑体" panose="020B0500000000000000" pitchFamily="34" charset="-122"/>
              </a:rPr>
              <a:t>颠覆式创新指的是在传统创新、破坏式创新和微创新的基础上，通过创新，最终实现从原有的模式到全新模式和价值链的完全蜕变。因此，颠覆式创新也可以被视作对创新方式的一种终极追求。</a:t>
            </a:r>
            <a:endParaRPr lang="zh-CN" altLang="en-US" sz="1400" dirty="0">
              <a:latin typeface="楷体_GB2312" panose="02010609030101010101" charset="-122"/>
              <a:ea typeface="楷体_GB2312" panose="02010609030101010101" charset="-122"/>
              <a:sym typeface="思源黑体" panose="020B0500000000000000" pitchFamily="34" charset="-122"/>
            </a:endParaRPr>
          </a:p>
        </p:txBody>
      </p:sp>
      <p:pic>
        <p:nvPicPr>
          <p:cNvPr id="8" name="图片 7"/>
          <p:cNvPicPr>
            <a:picLocks noChangeAspect="1"/>
          </p:cNvPicPr>
          <p:nvPr/>
        </p:nvPicPr>
        <p:blipFill>
          <a:blip r:embed="rId1">
            <a:clrChange>
              <a:clrFrom>
                <a:srgbClr val="FFFFFF">
                  <a:alpha val="100000"/>
                </a:srgbClr>
              </a:clrFrom>
              <a:clrTo>
                <a:srgbClr val="FFFFFF">
                  <a:alpha val="100000"/>
                  <a:alpha val="0"/>
                </a:srgbClr>
              </a:clrTo>
            </a:clrChange>
          </a:blip>
          <a:srcRect l="14237" t="35978" r="39243" b="22685"/>
          <a:stretch>
            <a:fillRect/>
          </a:stretch>
        </p:blipFill>
        <p:spPr>
          <a:xfrm>
            <a:off x="6231890" y="1939925"/>
            <a:ext cx="5868000" cy="325878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descr="图片1"/>
          <p:cNvPicPr/>
          <p:nvPr/>
        </p:nvPicPr>
        <p:blipFill>
          <a:blip r:embed="rId1"/>
          <a:srcRect l="6494" t="40253" r="1190" b="1128"/>
          <a:stretch>
            <a:fillRect/>
          </a:stretch>
        </p:blipFill>
        <p:spPr>
          <a:xfrm>
            <a:off x="7927340" y="1810385"/>
            <a:ext cx="3672000" cy="2016125"/>
          </a:xfrm>
          <a:prstGeom prst="rect">
            <a:avLst/>
          </a:prstGeom>
        </p:spPr>
      </p:pic>
      <p:pic>
        <p:nvPicPr>
          <p:cNvPr id="2" name="图片 1" descr="图片1"/>
          <p:cNvPicPr/>
          <p:nvPr/>
        </p:nvPicPr>
        <p:blipFill>
          <a:blip r:embed="rId1"/>
          <a:srcRect r="7684" b="41381"/>
          <a:stretch>
            <a:fillRect/>
          </a:stretch>
        </p:blipFill>
        <p:spPr>
          <a:xfrm>
            <a:off x="491490" y="1811020"/>
            <a:ext cx="3672000" cy="2016125"/>
          </a:xfrm>
          <a:prstGeom prst="rect">
            <a:avLst/>
          </a:prstGeom>
        </p:spPr>
      </p:pic>
      <p:sp>
        <p:nvSpPr>
          <p:cNvPr id="15" name="矩形 14"/>
          <p:cNvSpPr/>
          <p:nvPr/>
        </p:nvSpPr>
        <p:spPr>
          <a:xfrm>
            <a:off x="4163060" y="1811020"/>
            <a:ext cx="3764280" cy="202311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45720" rIns="144000" bIns="45720" numCol="1" spcCol="0" rtlCol="0" fromWordArt="0" anchor="ctr" anchorCtr="0" forceAA="0" compatLnSpc="1">
            <a:noAutofit/>
          </a:bodyPr>
          <a:p>
            <a:pPr marL="0" marR="0" lvl="0" indent="0" algn="ctr" defTabSz="914400" rtl="0" eaLnBrk="1" fontAlgn="auto" latinLnBrk="0" hangingPunct="1">
              <a:lnSpc>
                <a:spcPct val="150000"/>
              </a:lnSpc>
              <a:spcBef>
                <a:spcPts val="0"/>
              </a:spcBef>
              <a:spcAft>
                <a:spcPts val="0"/>
              </a:spcAft>
              <a:buClrTx/>
              <a:buSzTx/>
              <a:buFontTx/>
              <a:buNone/>
              <a:defRPr/>
            </a:pPr>
            <a:r>
              <a:rPr lang="zh-CN" altLang="en-US" sz="320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颠覆式创新有三个必要条件</a:t>
            </a:r>
            <a:endParaRPr lang="zh-CN" altLang="en-US" sz="320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6" name="矩形 15"/>
          <p:cNvSpPr/>
          <p:nvPr/>
        </p:nvSpPr>
        <p:spPr>
          <a:xfrm>
            <a:off x="5493250" y="3655501"/>
            <a:ext cx="1079500" cy="50419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2</a:t>
            </a:r>
            <a:endParaRPr kumimoji="0" lang="en-US" altLang="zh-CN" sz="20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7" name="矩形 16"/>
          <p:cNvSpPr/>
          <p:nvPr/>
        </p:nvSpPr>
        <p:spPr>
          <a:xfrm>
            <a:off x="1775460" y="3655501"/>
            <a:ext cx="1080000" cy="50419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1</a:t>
            </a:r>
            <a:endParaRPr kumimoji="0" lang="en-US" altLang="zh-CN" sz="20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8" name="矩形 17"/>
          <p:cNvSpPr/>
          <p:nvPr/>
        </p:nvSpPr>
        <p:spPr>
          <a:xfrm>
            <a:off x="9187680" y="3655596"/>
            <a:ext cx="1079500" cy="5040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3</a:t>
            </a:r>
            <a:endParaRPr kumimoji="0" lang="en-US" altLang="zh-CN" sz="20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9" name="矩形 18"/>
          <p:cNvSpPr/>
          <p:nvPr/>
        </p:nvSpPr>
        <p:spPr>
          <a:xfrm>
            <a:off x="527685" y="4471670"/>
            <a:ext cx="3599180" cy="829945"/>
          </a:xfrm>
          <a:prstGeom prst="rect">
            <a:avLst/>
          </a:prstGeom>
        </p:spPr>
        <p:txBody>
          <a:bodyPr wrap="square">
            <a:spAutoFit/>
          </a:bodyPr>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0000">
                    <a:lumMod val="75000"/>
                    <a:lumOff val="25000"/>
                  </a:srgbClr>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作为一家生机勃勃的小型初创公司，采用新型商业模式与巨头正面竞争。</a:t>
            </a:r>
            <a:endParaRPr kumimoji="0" lang="zh-CN" altLang="en-US" sz="1600" b="0" i="0" u="none" strike="noStrike" kern="1200" cap="none" spc="0" normalizeH="0" baseline="0" noProof="0" dirty="0">
              <a:ln>
                <a:noFill/>
              </a:ln>
              <a:solidFill>
                <a:srgbClr val="000000">
                  <a:lumMod val="75000"/>
                  <a:lumOff val="25000"/>
                </a:srgbClr>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4" name="文本框 17"/>
          <p:cNvSpPr txBox="1"/>
          <p:nvPr/>
        </p:nvSpPr>
        <p:spPr>
          <a:xfrm>
            <a:off x="1094105" y="404495"/>
            <a:ext cx="418846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第一节　颠覆式创新</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矩形 4"/>
          <p:cNvSpPr/>
          <p:nvPr/>
        </p:nvSpPr>
        <p:spPr>
          <a:xfrm>
            <a:off x="4220845" y="4471670"/>
            <a:ext cx="3649345" cy="460375"/>
          </a:xfrm>
          <a:prstGeom prst="rect">
            <a:avLst/>
          </a:prstGeom>
        </p:spPr>
        <p:txBody>
          <a:bodyPr wrap="square">
            <a:spAutoFit/>
          </a:bodyPr>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0000">
                    <a:lumMod val="75000"/>
                    <a:lumOff val="25000"/>
                  </a:srgbClr>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拥有一群新的低端消费者。</a:t>
            </a:r>
            <a:endParaRPr kumimoji="0" lang="zh-CN" altLang="en-US" sz="1600" b="0" i="0" u="none" strike="noStrike" kern="1200" cap="none" spc="0" normalizeH="0" baseline="0" noProof="0" dirty="0">
              <a:ln>
                <a:noFill/>
              </a:ln>
              <a:solidFill>
                <a:srgbClr val="000000">
                  <a:lumMod val="75000"/>
                  <a:lumOff val="25000"/>
                </a:srgbClr>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 name="矩形 5"/>
          <p:cNvSpPr/>
          <p:nvPr/>
        </p:nvSpPr>
        <p:spPr>
          <a:xfrm>
            <a:off x="7927340" y="4471670"/>
            <a:ext cx="3671570" cy="829945"/>
          </a:xfrm>
          <a:prstGeom prst="rect">
            <a:avLst/>
          </a:prstGeom>
        </p:spPr>
        <p:txBody>
          <a:bodyPr wrap="square">
            <a:spAutoFit/>
          </a:bodyPr>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0000">
                    <a:lumMod val="75000"/>
                    <a:lumOff val="25000"/>
                  </a:srgbClr>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某种科技促进因素，让这家小企业掌握了某些优势，得以进入高端市场。</a:t>
            </a:r>
            <a:endParaRPr kumimoji="0" lang="zh-CN" altLang="en-US" sz="1600" b="0" i="0" u="none" strike="noStrike" kern="1200" cap="none" spc="0" normalizeH="0" baseline="0" noProof="0" dirty="0">
              <a:ln>
                <a:noFill/>
              </a:ln>
              <a:solidFill>
                <a:srgbClr val="000000">
                  <a:lumMod val="75000"/>
                  <a:lumOff val="25000"/>
                </a:srgbClr>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7" name="文本框 6"/>
          <p:cNvSpPr txBox="1"/>
          <p:nvPr/>
        </p:nvSpPr>
        <p:spPr>
          <a:xfrm>
            <a:off x="492125" y="5810885"/>
            <a:ext cx="11107420" cy="398780"/>
          </a:xfrm>
          <a:prstGeom prst="rect">
            <a:avLst/>
          </a:prstGeom>
          <a:noFill/>
        </p:spPr>
        <p:txBody>
          <a:bodyPr wrap="square" rtlCol="0" anchor="t">
            <a:spAutoFit/>
          </a:bodyPr>
          <a:p>
            <a:pPr algn="ctr"/>
            <a:r>
              <a:rPr lang="zh-CN" altLang="en-US" sz="2000" b="1">
                <a:solidFill>
                  <a:schemeClr val="accent1"/>
                </a:solidFill>
                <a:latin typeface="微软雅黑" panose="020B0503020204020204" pitchFamily="34" charset="-122"/>
                <a:ea typeface="微软雅黑" panose="020B0503020204020204" pitchFamily="34" charset="-122"/>
              </a:rPr>
              <a:t>以上三个条件是颠覆式创新的必要条件，缺乏其中任何一条，都将不具备颠覆性。</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10" presetClass="entr" presetSubtype="0" fill="hold" grpId="0" nodeType="afterEffect">
                                  <p:stCondLst>
                                    <p:cond delay="0"/>
                                  </p:stCondLst>
                                  <p:iterate type="lt">
                                    <p:tmPct val="10000"/>
                                  </p:iterate>
                                  <p:childTnLst>
                                    <p:set>
                                      <p:cBhvr>
                                        <p:cTn id="30" dur="1" fill="hold">
                                          <p:stCondLst>
                                            <p:cond delay="0"/>
                                          </p:stCondLst>
                                        </p:cTn>
                                        <p:tgtEl>
                                          <p:spTgt spid="19"/>
                                        </p:tgtEl>
                                        <p:attrNameLst>
                                          <p:attrName>style.visibility</p:attrName>
                                        </p:attrNameLst>
                                      </p:cBhvr>
                                      <p:to>
                                        <p:strVal val="visible"/>
                                      </p:to>
                                    </p:set>
                                    <p:animEffect transition="in" filter="fade">
                                      <p:cBhvr>
                                        <p:cTn id="31" dur="750"/>
                                        <p:tgtEl>
                                          <p:spTgt spid="19"/>
                                        </p:tgtEl>
                                      </p:cBhvr>
                                    </p:animEffect>
                                  </p:childTnLst>
                                </p:cTn>
                              </p:par>
                            </p:childTnLst>
                          </p:cTn>
                        </p:par>
                        <p:par>
                          <p:cTn id="32" fill="hold">
                            <p:stCondLst>
                              <p:cond delay="7074"/>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5"/>
                                        </p:tgtEl>
                                        <p:attrNameLst>
                                          <p:attrName>style.visibility</p:attrName>
                                        </p:attrNameLst>
                                      </p:cBhvr>
                                      <p:to>
                                        <p:strVal val="visible"/>
                                      </p:to>
                                    </p:set>
                                    <p:animEffect transition="in" filter="fade">
                                      <p:cBhvr>
                                        <p:cTn id="35" dur="750"/>
                                        <p:tgtEl>
                                          <p:spTgt spid="5"/>
                                        </p:tgtEl>
                                      </p:cBhvr>
                                    </p:animEffect>
                                  </p:childTnLst>
                                </p:cTn>
                              </p:par>
                            </p:childTnLst>
                          </p:cTn>
                        </p:par>
                        <p:par>
                          <p:cTn id="36" fill="hold">
                            <p:stCondLst>
                              <p:cond delay="8649"/>
                            </p:stCondLst>
                            <p:childTnLst>
                              <p:par>
                                <p:cTn id="37" presetID="10" presetClass="entr" presetSubtype="0" fill="hold" grpId="0" nodeType="afterEffect">
                                  <p:stCondLst>
                                    <p:cond delay="0"/>
                                  </p:stCondLst>
                                  <p:iterate type="lt">
                                    <p:tmPct val="10000"/>
                                  </p:iterate>
                                  <p:childTnLst>
                                    <p:set>
                                      <p:cBhvr>
                                        <p:cTn id="38" dur="1" fill="hold">
                                          <p:stCondLst>
                                            <p:cond delay="0"/>
                                          </p:stCondLst>
                                        </p:cTn>
                                        <p:tgtEl>
                                          <p:spTgt spid="6"/>
                                        </p:tgtEl>
                                        <p:attrNameLst>
                                          <p:attrName>style.visibility</p:attrName>
                                        </p:attrNameLst>
                                      </p:cBhvr>
                                      <p:to>
                                        <p:strVal val="visible"/>
                                      </p:to>
                                    </p:set>
                                    <p:animEffect transition="in" filter="fade">
                                      <p:cBhvr>
                                        <p:cTn id="39"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6" grpId="0" bldLvl="0" animBg="1"/>
      <p:bldP spid="17" grpId="0" bldLvl="0" animBg="1"/>
      <p:bldP spid="18" grpId="0" bldLvl="0" animBg="1"/>
      <p:bldP spid="19"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p:nvPr/>
        </p:nvSpPr>
        <p:spPr>
          <a:xfrm>
            <a:off x="7477760" y="1523532"/>
            <a:ext cx="762000" cy="12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Freeform 11"/>
          <p:cNvSpPr/>
          <p:nvPr/>
        </p:nvSpPr>
        <p:spPr>
          <a:xfrm rot="5400000">
            <a:off x="11489025" y="335281"/>
            <a:ext cx="355600" cy="355600"/>
          </a:xfrm>
          <a:custGeom>
            <a:avLst/>
            <a:gdLst>
              <a:gd name="connsiteX0" fmla="*/ 0 w 355600"/>
              <a:gd name="connsiteY0" fmla="*/ 355600 h 355600"/>
              <a:gd name="connsiteX1" fmla="*/ 0 w 355600"/>
              <a:gd name="connsiteY1" fmla="*/ 79022 h 355600"/>
              <a:gd name="connsiteX2" fmla="*/ 0 w 355600"/>
              <a:gd name="connsiteY2" fmla="*/ 0 h 355600"/>
              <a:gd name="connsiteX3" fmla="*/ 79022 w 355600"/>
              <a:gd name="connsiteY3" fmla="*/ 0 h 355600"/>
              <a:gd name="connsiteX4" fmla="*/ 355600 w 355600"/>
              <a:gd name="connsiteY4" fmla="*/ 0 h 355600"/>
              <a:gd name="connsiteX5" fmla="*/ 355600 w 355600"/>
              <a:gd name="connsiteY5" fmla="*/ 79022 h 355600"/>
              <a:gd name="connsiteX6" fmla="*/ 79022 w 355600"/>
              <a:gd name="connsiteY6" fmla="*/ 79022 h 355600"/>
              <a:gd name="connsiteX7" fmla="*/ 79022 w 355600"/>
              <a:gd name="connsiteY7" fmla="*/ 35560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600" h="355600">
                <a:moveTo>
                  <a:pt x="0" y="355600"/>
                </a:moveTo>
                <a:lnTo>
                  <a:pt x="0" y="79022"/>
                </a:lnTo>
                <a:lnTo>
                  <a:pt x="0" y="0"/>
                </a:lnTo>
                <a:lnTo>
                  <a:pt x="79022" y="0"/>
                </a:lnTo>
                <a:lnTo>
                  <a:pt x="355600" y="0"/>
                </a:lnTo>
                <a:lnTo>
                  <a:pt x="355600" y="79022"/>
                </a:lnTo>
                <a:lnTo>
                  <a:pt x="79022" y="79022"/>
                </a:lnTo>
                <a:lnTo>
                  <a:pt x="79022" y="355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任意形状 11"/>
          <p:cNvSpPr/>
          <p:nvPr/>
        </p:nvSpPr>
        <p:spPr>
          <a:xfrm>
            <a:off x="254000" y="2127250"/>
            <a:ext cx="2603500" cy="2603500"/>
          </a:xfrm>
          <a:custGeom>
            <a:avLst/>
            <a:gdLst>
              <a:gd name="connsiteX0" fmla="*/ 1301750 w 2603500"/>
              <a:gd name="connsiteY0" fmla="*/ 0 h 2603500"/>
              <a:gd name="connsiteX1" fmla="*/ 2603500 w 2603500"/>
              <a:gd name="connsiteY1" fmla="*/ 1301750 h 2603500"/>
              <a:gd name="connsiteX2" fmla="*/ 1301750 w 2603500"/>
              <a:gd name="connsiteY2" fmla="*/ 2603500 h 2603500"/>
              <a:gd name="connsiteX3" fmla="*/ 0 w 2603500"/>
              <a:gd name="connsiteY3" fmla="*/ 1301750 h 2603500"/>
            </a:gdLst>
            <a:ahLst/>
            <a:cxnLst>
              <a:cxn ang="0">
                <a:pos x="connsiteX0" y="connsiteY0"/>
              </a:cxn>
              <a:cxn ang="0">
                <a:pos x="connsiteX1" y="connsiteY1"/>
              </a:cxn>
              <a:cxn ang="0">
                <a:pos x="connsiteX2" y="connsiteY2"/>
              </a:cxn>
              <a:cxn ang="0">
                <a:pos x="connsiteX3" y="connsiteY3"/>
              </a:cxn>
            </a:cxnLst>
            <a:rect l="l" t="t" r="r" b="b"/>
            <a:pathLst>
              <a:path w="2603500" h="2603500">
                <a:moveTo>
                  <a:pt x="1301750" y="0"/>
                </a:moveTo>
                <a:lnTo>
                  <a:pt x="2603500" y="1301750"/>
                </a:lnTo>
                <a:lnTo>
                  <a:pt x="1301750" y="2603500"/>
                </a:lnTo>
                <a:lnTo>
                  <a:pt x="0" y="1301750"/>
                </a:lnTo>
                <a:close/>
              </a:path>
            </a:pathLst>
          </a:custGeom>
          <a:blipFill>
            <a:blip r:embed="rId1"/>
            <a:stretch>
              <a:fillRect l="-25772" r="-257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任意形状 12"/>
          <p:cNvSpPr/>
          <p:nvPr/>
        </p:nvSpPr>
        <p:spPr>
          <a:xfrm>
            <a:off x="0" y="0"/>
            <a:ext cx="6464020" cy="6858000"/>
          </a:xfrm>
          <a:custGeom>
            <a:avLst/>
            <a:gdLst>
              <a:gd name="connsiteX0" fmla="*/ 25435 w 6464020"/>
              <a:gd name="connsiteY0" fmla="*/ 0 h 6858000"/>
              <a:gd name="connsiteX1" fmla="*/ 3035989 w 6464020"/>
              <a:gd name="connsiteY1" fmla="*/ 0 h 6858000"/>
              <a:gd name="connsiteX2" fmla="*/ 6464020 w 6464020"/>
              <a:gd name="connsiteY2" fmla="*/ 3408528 h 6858000"/>
              <a:gd name="connsiteX3" fmla="*/ 4967331 w 6464020"/>
              <a:gd name="connsiteY3" fmla="*/ 4913781 h 6858000"/>
              <a:gd name="connsiteX4" fmla="*/ 4956721 w 6464020"/>
              <a:gd name="connsiteY4" fmla="*/ 4903232 h 6858000"/>
              <a:gd name="connsiteX5" fmla="*/ 3001953 w 6464020"/>
              <a:gd name="connsiteY5" fmla="*/ 6858000 h 6858000"/>
              <a:gd name="connsiteX6" fmla="*/ 0 w 6464020"/>
              <a:gd name="connsiteY6" fmla="*/ 6858000 h 6858000"/>
              <a:gd name="connsiteX7" fmla="*/ 3451464 w 6464020"/>
              <a:gd name="connsiteY7" fmla="*/ 340653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64020" h="6858000">
                <a:moveTo>
                  <a:pt x="25435" y="0"/>
                </a:moveTo>
                <a:lnTo>
                  <a:pt x="3035989" y="0"/>
                </a:lnTo>
                <a:lnTo>
                  <a:pt x="6464020" y="3408528"/>
                </a:lnTo>
                <a:lnTo>
                  <a:pt x="4967331" y="4913781"/>
                </a:lnTo>
                <a:lnTo>
                  <a:pt x="4956721" y="4903232"/>
                </a:lnTo>
                <a:lnTo>
                  <a:pt x="3001953" y="6858000"/>
                </a:lnTo>
                <a:lnTo>
                  <a:pt x="0" y="6858000"/>
                </a:lnTo>
                <a:lnTo>
                  <a:pt x="3451464" y="3406537"/>
                </a:lnTo>
                <a:close/>
              </a:path>
            </a:pathLst>
          </a:custGeom>
          <a:blipFill>
            <a:blip r:embed="rId2"/>
            <a:stretch>
              <a:fillRect l="-30821" r="-3082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TextBox 7"/>
          <p:cNvSpPr txBox="1"/>
          <p:nvPr/>
        </p:nvSpPr>
        <p:spPr>
          <a:xfrm>
            <a:off x="7362211" y="2041106"/>
            <a:ext cx="4126814" cy="583565"/>
          </a:xfrm>
          <a:prstGeom prst="rect">
            <a:avLst/>
          </a:prstGeom>
          <a:noFill/>
        </p:spPr>
        <p:txBody>
          <a:bodyPr wrap="square" rtlCol="0">
            <a:spAutoFit/>
          </a:bodyPr>
          <a:lstStyle/>
          <a:p>
            <a:r>
              <a:rPr lang="zh-CN" altLang="en-US" sz="3200" dirty="0">
                <a:latin typeface="思源黑体" panose="020B0500000000000000" pitchFamily="34" charset="-122"/>
                <a:ea typeface="思源黑体" panose="020B0500000000000000" pitchFamily="34" charset="-122"/>
                <a:sym typeface="思源黑体" panose="020B0500000000000000" pitchFamily="34" charset="-122"/>
              </a:rPr>
              <a:t>创新有三个层次：</a:t>
            </a:r>
            <a:endParaRPr lang="zh-CN" altLang="en-US" sz="3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TextBox 24"/>
          <p:cNvSpPr txBox="1"/>
          <p:nvPr/>
        </p:nvSpPr>
        <p:spPr>
          <a:xfrm>
            <a:off x="7473950" y="2883535"/>
            <a:ext cx="3902710" cy="2744470"/>
          </a:xfrm>
          <a:prstGeom prst="rect">
            <a:avLst/>
          </a:prstGeom>
          <a:noFill/>
        </p:spPr>
        <p:txBody>
          <a:bodyPr wrap="square" lIns="91423" tIns="45712" rIns="91423" bIns="45712" rtlCol="0">
            <a:spAutoFit/>
          </a:bodyPr>
          <a:lstStyle/>
          <a:p>
            <a:pPr lvl="0" defTabSz="1217930">
              <a:lnSpc>
                <a:spcPct val="120000"/>
              </a:lnSpc>
              <a:spcBef>
                <a:spcPts val="0"/>
              </a:spcBef>
              <a:spcAft>
                <a:spcPts val="0"/>
              </a:spcAft>
              <a:defRPr/>
            </a:pPr>
            <a:r>
              <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基础性创新、支撑性创新、应用性创新。</a:t>
            </a:r>
            <a:r>
              <a:rPr sz="1600" b="1"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基础性创新</a:t>
            </a:r>
            <a:r>
              <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是指文化创新、社会制度创新、重大科学理论创新。</a:t>
            </a:r>
            <a:r>
              <a:rPr sz="1600" b="1" dirty="0">
                <a:solidFill>
                  <a:srgbClr val="7FBD5C"/>
                </a:solidFill>
                <a:effectLst/>
                <a:latin typeface="思源黑体" panose="020B0500000000000000" pitchFamily="34" charset="-122"/>
                <a:ea typeface="思源黑体" panose="020B0500000000000000" pitchFamily="34" charset="-122"/>
                <a:sym typeface="思源黑体" panose="020B0500000000000000" pitchFamily="34" charset="-122"/>
              </a:rPr>
              <a:t>支撑性创新</a:t>
            </a:r>
            <a:r>
              <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是指技术创新、产业创新、组织创新。</a:t>
            </a:r>
            <a:r>
              <a:rPr sz="1600" b="1" dirty="0">
                <a:solidFill>
                  <a:schemeClr val="accent6"/>
                </a:solidFill>
                <a:latin typeface="思源黑体" panose="020B0500000000000000" pitchFamily="34" charset="-122"/>
                <a:ea typeface="思源黑体" panose="020B0500000000000000" pitchFamily="34" charset="-122"/>
                <a:sym typeface="思源黑体" panose="020B0500000000000000" pitchFamily="34" charset="-122"/>
              </a:rPr>
              <a:t>应用性创新</a:t>
            </a:r>
            <a:r>
              <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是指产品创新、市场创新、商业模式创新、管理创新等。文化创新和制度创新是最根本的，如就中国的改革开放而言，没有思想观念的转变和社会基本制度的转变，其他的创新都不可能产生。</a:t>
            </a:r>
            <a:endPar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3" name="组合 22"/>
          <p:cNvGrpSpPr/>
          <p:nvPr/>
        </p:nvGrpSpPr>
        <p:grpSpPr>
          <a:xfrm>
            <a:off x="602655" y="3893764"/>
            <a:ext cx="10731526" cy="1659473"/>
            <a:chOff x="451991" y="2920322"/>
            <a:chExt cx="8048644" cy="1244605"/>
          </a:xfrm>
        </p:grpSpPr>
        <p:grpSp>
          <p:nvGrpSpPr>
            <p:cNvPr id="5" name="Group 41"/>
            <p:cNvGrpSpPr/>
            <p:nvPr/>
          </p:nvGrpSpPr>
          <p:grpSpPr>
            <a:xfrm>
              <a:off x="5094060" y="2920322"/>
              <a:ext cx="3406575" cy="1244605"/>
              <a:chOff x="6784559" y="3825303"/>
              <a:chExt cx="4493041" cy="1641549"/>
            </a:xfrm>
            <a:effectLst/>
          </p:grpSpPr>
          <p:sp>
            <p:nvSpPr>
              <p:cNvPr id="18" name="Arrow: Right 42"/>
              <p:cNvSpPr/>
              <p:nvPr/>
            </p:nvSpPr>
            <p:spPr>
              <a:xfrm>
                <a:off x="7154779" y="3825303"/>
                <a:ext cx="4122821" cy="1641549"/>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9" name="Oval 43"/>
              <p:cNvSpPr/>
              <p:nvPr/>
            </p:nvSpPr>
            <p:spPr>
              <a:xfrm>
                <a:off x="6784559" y="4236883"/>
                <a:ext cx="818388" cy="818388"/>
              </a:xfrm>
              <a:prstGeom prst="ellipse">
                <a:avLst/>
              </a:prstGeom>
              <a:solidFill>
                <a:schemeClr val="accent2"/>
              </a:solidFill>
              <a:ln w="41275">
                <a:noFill/>
              </a:ln>
              <a:effectLst/>
            </p:spPr>
            <p:style>
              <a:lnRef idx="1">
                <a:schemeClr val="accent1"/>
              </a:lnRef>
              <a:fillRef idx="3">
                <a:schemeClr val="accent1"/>
              </a:fillRef>
              <a:effectRef idx="2">
                <a:schemeClr val="accent1"/>
              </a:effectRef>
              <a:fontRef idx="minor">
                <a:schemeClr val="lt1"/>
              </a:fontRef>
            </p:style>
            <p:txBody>
              <a:bodyPr wrap="none" anchor="ctr">
                <a:normAutofit/>
              </a:bodyPr>
              <a:p>
                <a:pPr algn="l"/>
                <a:r>
                  <a:rPr lang="en-US" sz="3200">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（二）商业创新</a:t>
                </a:r>
                <a:endParaRPr lang="en-US" sz="3200">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7" name="Group 48"/>
            <p:cNvGrpSpPr/>
            <p:nvPr/>
          </p:nvGrpSpPr>
          <p:grpSpPr bwMode="auto">
            <a:xfrm>
              <a:off x="7797361" y="3371399"/>
              <a:ext cx="276773" cy="342447"/>
              <a:chOff x="0" y="0"/>
              <a:chExt cx="464" cy="573"/>
            </a:xfrm>
            <a:solidFill>
              <a:srgbClr val="FFFFFF"/>
            </a:solidFill>
            <a:effectLst/>
          </p:grpSpPr>
          <p:sp>
            <p:nvSpPr>
              <p:cNvPr id="14" name="Freeform: Shape 49"/>
              <p:cNvSpPr/>
              <p:nvPr/>
            </p:nvSpPr>
            <p:spPr bwMode="auto">
              <a:xfrm>
                <a:off x="88" y="24"/>
                <a:ext cx="376" cy="322"/>
              </a:xfrm>
              <a:custGeom>
                <a:avLst/>
                <a:gdLst>
                  <a:gd name="T0" fmla="*/ 0 w 21115"/>
                  <a:gd name="T1" fmla="*/ 0 h 18556"/>
                  <a:gd name="T2" fmla="*/ 0 w 21115"/>
                  <a:gd name="T3" fmla="*/ 0 h 18556"/>
                  <a:gd name="T4" fmla="*/ 0 w 21115"/>
                  <a:gd name="T5" fmla="*/ 0 h 18556"/>
                  <a:gd name="T6" fmla="*/ 0 w 21115"/>
                  <a:gd name="T7" fmla="*/ 0 h 18556"/>
                  <a:gd name="T8" fmla="*/ 0 w 21115"/>
                  <a:gd name="T9" fmla="*/ 0 h 18556"/>
                  <a:gd name="T10" fmla="*/ 0 w 21115"/>
                  <a:gd name="T11" fmla="*/ 0 h 18556"/>
                  <a:gd name="T12" fmla="*/ 0 w 21115"/>
                  <a:gd name="T13" fmla="*/ 0 h 18556"/>
                  <a:gd name="T14" fmla="*/ 0 w 21115"/>
                  <a:gd name="T15" fmla="*/ 0 h 18556"/>
                  <a:gd name="T16" fmla="*/ 0 w 21115"/>
                  <a:gd name="T17" fmla="*/ 0 h 18556"/>
                  <a:gd name="T18" fmla="*/ 0 w 21115"/>
                  <a:gd name="T19" fmla="*/ 0 h 18556"/>
                  <a:gd name="T20" fmla="*/ 0 w 21115"/>
                  <a:gd name="T21" fmla="*/ 0 h 1855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115" h="18556">
                    <a:moveTo>
                      <a:pt x="20779" y="3635"/>
                    </a:moveTo>
                    <a:cubicBezTo>
                      <a:pt x="20779" y="3635"/>
                      <a:pt x="16054" y="3835"/>
                      <a:pt x="13538" y="4151"/>
                    </a:cubicBezTo>
                    <a:cubicBezTo>
                      <a:pt x="12114" y="4330"/>
                      <a:pt x="13006" y="1476"/>
                      <a:pt x="13006" y="911"/>
                    </a:cubicBezTo>
                    <a:cubicBezTo>
                      <a:pt x="13006" y="-1684"/>
                      <a:pt x="0" y="2094"/>
                      <a:pt x="0" y="2094"/>
                    </a:cubicBezTo>
                    <a:lnTo>
                      <a:pt x="0" y="17384"/>
                    </a:lnTo>
                    <a:cubicBezTo>
                      <a:pt x="0" y="17384"/>
                      <a:pt x="988" y="17824"/>
                      <a:pt x="2373" y="17286"/>
                    </a:cubicBezTo>
                    <a:cubicBezTo>
                      <a:pt x="5889" y="15919"/>
                      <a:pt x="11968" y="13959"/>
                      <a:pt x="10988" y="17189"/>
                    </a:cubicBezTo>
                    <a:cubicBezTo>
                      <a:pt x="10160" y="19916"/>
                      <a:pt x="20491" y="17722"/>
                      <a:pt x="20491" y="17722"/>
                    </a:cubicBezTo>
                    <a:cubicBezTo>
                      <a:pt x="20491" y="17722"/>
                      <a:pt x="19749" y="12037"/>
                      <a:pt x="20675" y="8735"/>
                    </a:cubicBezTo>
                    <a:cubicBezTo>
                      <a:pt x="21600" y="5433"/>
                      <a:pt x="20779" y="3635"/>
                      <a:pt x="20779" y="3635"/>
                    </a:cubicBezTo>
                    <a:close/>
                    <a:moveTo>
                      <a:pt x="20779" y="3635"/>
                    </a:moveTo>
                  </a:path>
                </a:pathLst>
              </a:custGeom>
              <a:grpFill/>
              <a:ln>
                <a:noFill/>
              </a:ln>
            </p:spPr>
            <p:txBody>
              <a:bodyPr anchor="ctr"/>
              <a:p>
                <a:pPr algn="ctr"/>
                <a:endParaRPr sz="24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5" name="Freeform: Shape 50"/>
              <p:cNvSpPr/>
              <p:nvPr/>
            </p:nvSpPr>
            <p:spPr bwMode="auto">
              <a:xfrm>
                <a:off x="0" y="0"/>
                <a:ext cx="56" cy="5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21600" y="1065"/>
                    </a:moveTo>
                    <a:cubicBezTo>
                      <a:pt x="21600" y="477"/>
                      <a:pt x="16763" y="0"/>
                      <a:pt x="10802" y="0"/>
                    </a:cubicBezTo>
                    <a:cubicBezTo>
                      <a:pt x="4834" y="0"/>
                      <a:pt x="0" y="477"/>
                      <a:pt x="0" y="1065"/>
                    </a:cubicBezTo>
                    <a:lnTo>
                      <a:pt x="0" y="21600"/>
                    </a:lnTo>
                    <a:lnTo>
                      <a:pt x="21600" y="21600"/>
                    </a:lnTo>
                    <a:lnTo>
                      <a:pt x="21600" y="1065"/>
                    </a:lnTo>
                    <a:close/>
                    <a:moveTo>
                      <a:pt x="21600" y="1065"/>
                    </a:moveTo>
                  </a:path>
                </a:pathLst>
              </a:custGeom>
              <a:grpFill/>
              <a:ln>
                <a:noFill/>
              </a:ln>
            </p:spPr>
            <p:txBody>
              <a:bodyPr anchor="ctr"/>
              <a:p>
                <a:pPr algn="ctr"/>
                <a:endParaRPr sz="24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13" name="Rectangle 2"/>
            <p:cNvSpPr/>
            <p:nvPr/>
          </p:nvSpPr>
          <p:spPr>
            <a:xfrm>
              <a:off x="451991" y="2961280"/>
              <a:ext cx="4642009" cy="1162526"/>
            </a:xfrm>
            <a:prstGeom prst="rect">
              <a:avLst/>
            </a:prstGeom>
          </p:spPr>
          <p:txBody>
            <a:bodyPr wrap="square" lIns="192000" tIns="0" rIns="192000" bIns="0" anchor="ctr" anchorCtr="0">
              <a:spAutoFit/>
            </a:bodyPr>
            <a:p>
              <a:pPr lvl="0" algn="r">
                <a:lnSpc>
                  <a:spcPct val="120000"/>
                </a:lnSpc>
              </a:pPr>
              <a:r>
                <a:rPr lang="zh-CN" altLang="en-US" sz="1400">
                  <a:solidFill>
                    <a:schemeClr val="bg1">
                      <a:lumMod val="5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与制造业创新相比，商业创新有自身的特点，正是这些特点使得人们对商业创新的研究有了意义：商业创新关注与日常经营密切相关的短期目标，如减少成本和提高销售等。而制造业创新将产品的改进和建立适当的生产流程作为核心。商业创新偏好低风险，并且成功与否能够很快得到评估。而制造业创新拥有独立的研发预算，由研究专家操作，被看作是一项正式的投资。商业创新成果只能通过不断地深入研究才能得到保护。</a:t>
              </a:r>
              <a:endParaRPr lang="zh-CN" altLang="en-US" sz="1400">
                <a:solidFill>
                  <a:schemeClr val="bg1">
                    <a:lumMod val="5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22" name="组合 21"/>
          <p:cNvGrpSpPr/>
          <p:nvPr/>
        </p:nvGrpSpPr>
        <p:grpSpPr>
          <a:xfrm>
            <a:off x="857824" y="1888392"/>
            <a:ext cx="10476865" cy="1659473"/>
            <a:chOff x="643367" y="1416293"/>
            <a:chExt cx="7857649" cy="1244605"/>
          </a:xfrm>
        </p:grpSpPr>
        <p:grpSp>
          <p:nvGrpSpPr>
            <p:cNvPr id="4" name="Group 38"/>
            <p:cNvGrpSpPr/>
            <p:nvPr/>
          </p:nvGrpSpPr>
          <p:grpSpPr>
            <a:xfrm>
              <a:off x="643367" y="1416293"/>
              <a:ext cx="3132911" cy="1244605"/>
              <a:chOff x="914399" y="1841591"/>
              <a:chExt cx="4132096" cy="1641549"/>
            </a:xfrm>
            <a:effectLst/>
          </p:grpSpPr>
          <p:sp>
            <p:nvSpPr>
              <p:cNvPr id="20" name="Arrow: Right 39"/>
              <p:cNvSpPr/>
              <p:nvPr/>
            </p:nvSpPr>
            <p:spPr>
              <a:xfrm rot="10800000">
                <a:off x="914399" y="1841591"/>
                <a:ext cx="3705726" cy="1641549"/>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1" name="Oval 40"/>
              <p:cNvSpPr/>
              <p:nvPr/>
            </p:nvSpPr>
            <p:spPr>
              <a:xfrm>
                <a:off x="4228107" y="2250566"/>
                <a:ext cx="818388" cy="818388"/>
              </a:xfrm>
              <a:prstGeom prst="ellipse">
                <a:avLst/>
              </a:prstGeom>
              <a:solidFill>
                <a:schemeClr val="accent1"/>
              </a:solidFill>
              <a:ln w="41275">
                <a:noFill/>
              </a:ln>
              <a:effectLst/>
            </p:spPr>
            <p:style>
              <a:lnRef idx="1">
                <a:schemeClr val="accent1"/>
              </a:lnRef>
              <a:fillRef idx="3">
                <a:schemeClr val="accent1"/>
              </a:fillRef>
              <a:effectRef idx="2">
                <a:schemeClr val="accent1"/>
              </a:effectRef>
              <a:fontRef idx="minor">
                <a:schemeClr val="lt1"/>
              </a:fontRef>
            </p:style>
            <p:txBody>
              <a:bodyPr wrap="none" anchor="ctr">
                <a:normAutofit/>
              </a:bodyPr>
              <a:p>
                <a:pPr algn="r"/>
                <a:r>
                  <a:rPr lang="en-US" sz="3200">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（一）科学创新</a:t>
                </a:r>
                <a:endParaRPr lang="en-US" sz="3200">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6" name="Group 45"/>
            <p:cNvGrpSpPr/>
            <p:nvPr/>
          </p:nvGrpSpPr>
          <p:grpSpPr bwMode="auto">
            <a:xfrm>
              <a:off x="1032450" y="1848490"/>
              <a:ext cx="342446" cy="342446"/>
              <a:chOff x="0" y="0"/>
              <a:chExt cx="575" cy="575"/>
            </a:xfrm>
            <a:solidFill>
              <a:srgbClr val="FFFFFF"/>
            </a:solidFill>
            <a:effectLst/>
          </p:grpSpPr>
          <p:sp>
            <p:nvSpPr>
              <p:cNvPr id="16" name="Freeform: Shape 46"/>
              <p:cNvSpPr/>
              <p:nvPr/>
            </p:nvSpPr>
            <p:spPr bwMode="auto">
              <a:xfrm>
                <a:off x="360" y="0"/>
                <a:ext cx="215" cy="21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1031" y="8861"/>
                    </a:moveTo>
                    <a:lnTo>
                      <a:pt x="17805" y="8267"/>
                    </a:lnTo>
                    <a:cubicBezTo>
                      <a:pt x="17492" y="8210"/>
                      <a:pt x="17382" y="7947"/>
                      <a:pt x="17559" y="7682"/>
                    </a:cubicBezTo>
                    <a:lnTo>
                      <a:pt x="19409" y="4939"/>
                    </a:lnTo>
                    <a:cubicBezTo>
                      <a:pt x="19588" y="4676"/>
                      <a:pt x="19549" y="4276"/>
                      <a:pt x="19324" y="4051"/>
                    </a:cubicBezTo>
                    <a:lnTo>
                      <a:pt x="17549" y="2276"/>
                    </a:lnTo>
                    <a:cubicBezTo>
                      <a:pt x="17324" y="2052"/>
                      <a:pt x="16924" y="2013"/>
                      <a:pt x="16661" y="2191"/>
                    </a:cubicBezTo>
                    <a:lnTo>
                      <a:pt x="13918" y="4042"/>
                    </a:lnTo>
                    <a:cubicBezTo>
                      <a:pt x="13654" y="4220"/>
                      <a:pt x="13391" y="4109"/>
                      <a:pt x="13333" y="3796"/>
                    </a:cubicBezTo>
                    <a:lnTo>
                      <a:pt x="12739" y="569"/>
                    </a:lnTo>
                    <a:cubicBezTo>
                      <a:pt x="12681" y="255"/>
                      <a:pt x="12374" y="0"/>
                      <a:pt x="12056" y="0"/>
                    </a:cubicBezTo>
                    <a:lnTo>
                      <a:pt x="9545" y="0"/>
                    </a:lnTo>
                    <a:cubicBezTo>
                      <a:pt x="9227" y="0"/>
                      <a:pt x="8919" y="255"/>
                      <a:pt x="8861" y="569"/>
                    </a:cubicBezTo>
                    <a:lnTo>
                      <a:pt x="8267" y="3796"/>
                    </a:lnTo>
                    <a:cubicBezTo>
                      <a:pt x="8210" y="4109"/>
                      <a:pt x="7947" y="4219"/>
                      <a:pt x="7682" y="4041"/>
                    </a:cubicBezTo>
                    <a:lnTo>
                      <a:pt x="4939" y="2191"/>
                    </a:lnTo>
                    <a:cubicBezTo>
                      <a:pt x="4676" y="2013"/>
                      <a:pt x="4276" y="2052"/>
                      <a:pt x="4051" y="2276"/>
                    </a:cubicBezTo>
                    <a:lnTo>
                      <a:pt x="2276" y="4051"/>
                    </a:lnTo>
                    <a:cubicBezTo>
                      <a:pt x="2051" y="4277"/>
                      <a:pt x="2012" y="4677"/>
                      <a:pt x="2191" y="4939"/>
                    </a:cubicBezTo>
                    <a:lnTo>
                      <a:pt x="4041" y="7682"/>
                    </a:lnTo>
                    <a:cubicBezTo>
                      <a:pt x="4220" y="7946"/>
                      <a:pt x="4108" y="8209"/>
                      <a:pt x="3796" y="8267"/>
                    </a:cubicBezTo>
                    <a:lnTo>
                      <a:pt x="569" y="8861"/>
                    </a:lnTo>
                    <a:cubicBezTo>
                      <a:pt x="255" y="8919"/>
                      <a:pt x="0" y="9226"/>
                      <a:pt x="0" y="9545"/>
                    </a:cubicBezTo>
                    <a:lnTo>
                      <a:pt x="0" y="12055"/>
                    </a:lnTo>
                    <a:cubicBezTo>
                      <a:pt x="0" y="12373"/>
                      <a:pt x="255" y="12681"/>
                      <a:pt x="569" y="12739"/>
                    </a:cubicBezTo>
                    <a:lnTo>
                      <a:pt x="3796" y="13333"/>
                    </a:lnTo>
                    <a:cubicBezTo>
                      <a:pt x="4110" y="13390"/>
                      <a:pt x="4219" y="13653"/>
                      <a:pt x="4042" y="13917"/>
                    </a:cubicBezTo>
                    <a:lnTo>
                      <a:pt x="2191" y="16661"/>
                    </a:lnTo>
                    <a:cubicBezTo>
                      <a:pt x="2012" y="16925"/>
                      <a:pt x="2051" y="17324"/>
                      <a:pt x="2276" y="17549"/>
                    </a:cubicBezTo>
                    <a:lnTo>
                      <a:pt x="4051" y="19324"/>
                    </a:lnTo>
                    <a:cubicBezTo>
                      <a:pt x="4276" y="19549"/>
                      <a:pt x="4676" y="19589"/>
                      <a:pt x="4939" y="19410"/>
                    </a:cubicBezTo>
                    <a:lnTo>
                      <a:pt x="7682" y="17559"/>
                    </a:lnTo>
                    <a:cubicBezTo>
                      <a:pt x="7946" y="17381"/>
                      <a:pt x="8209" y="17492"/>
                      <a:pt x="8267" y="17804"/>
                    </a:cubicBezTo>
                    <a:lnTo>
                      <a:pt x="8861" y="21031"/>
                    </a:lnTo>
                    <a:cubicBezTo>
                      <a:pt x="8919" y="21345"/>
                      <a:pt x="9226" y="21600"/>
                      <a:pt x="9545" y="21600"/>
                    </a:cubicBezTo>
                    <a:lnTo>
                      <a:pt x="12056" y="21600"/>
                    </a:lnTo>
                    <a:cubicBezTo>
                      <a:pt x="12374" y="21600"/>
                      <a:pt x="12681" y="21345"/>
                      <a:pt x="12739" y="21031"/>
                    </a:cubicBezTo>
                    <a:lnTo>
                      <a:pt x="13333" y="17804"/>
                    </a:lnTo>
                    <a:cubicBezTo>
                      <a:pt x="13390" y="17492"/>
                      <a:pt x="13653" y="17382"/>
                      <a:pt x="13918" y="17559"/>
                    </a:cubicBezTo>
                    <a:lnTo>
                      <a:pt x="16661" y="19410"/>
                    </a:lnTo>
                    <a:cubicBezTo>
                      <a:pt x="16924" y="19589"/>
                      <a:pt x="17324" y="19549"/>
                      <a:pt x="17549" y="19324"/>
                    </a:cubicBezTo>
                    <a:lnTo>
                      <a:pt x="19324" y="17551"/>
                    </a:lnTo>
                    <a:cubicBezTo>
                      <a:pt x="19549" y="17324"/>
                      <a:pt x="19588" y="16925"/>
                      <a:pt x="19409" y="16661"/>
                    </a:cubicBezTo>
                    <a:lnTo>
                      <a:pt x="17559" y="13917"/>
                    </a:lnTo>
                    <a:cubicBezTo>
                      <a:pt x="17380" y="13654"/>
                      <a:pt x="17491" y="13391"/>
                      <a:pt x="17804" y="13333"/>
                    </a:cubicBezTo>
                    <a:lnTo>
                      <a:pt x="21031" y="12739"/>
                    </a:lnTo>
                    <a:cubicBezTo>
                      <a:pt x="21344" y="12681"/>
                      <a:pt x="21600" y="12374"/>
                      <a:pt x="21600" y="12055"/>
                    </a:cubicBezTo>
                    <a:lnTo>
                      <a:pt x="21600" y="9545"/>
                    </a:lnTo>
                    <a:cubicBezTo>
                      <a:pt x="21600" y="9227"/>
                      <a:pt x="21344" y="8919"/>
                      <a:pt x="21031" y="8861"/>
                    </a:cubicBezTo>
                    <a:close/>
                    <a:moveTo>
                      <a:pt x="10826" y="14160"/>
                    </a:moveTo>
                    <a:cubicBezTo>
                      <a:pt x="8974" y="14160"/>
                      <a:pt x="7473" y="12659"/>
                      <a:pt x="7473" y="10807"/>
                    </a:cubicBezTo>
                    <a:cubicBezTo>
                      <a:pt x="7473" y="8956"/>
                      <a:pt x="8974" y="7456"/>
                      <a:pt x="10826" y="7456"/>
                    </a:cubicBezTo>
                    <a:cubicBezTo>
                      <a:pt x="12677" y="7456"/>
                      <a:pt x="14178" y="8956"/>
                      <a:pt x="14178" y="10807"/>
                    </a:cubicBezTo>
                    <a:cubicBezTo>
                      <a:pt x="14178" y="12659"/>
                      <a:pt x="12677" y="14160"/>
                      <a:pt x="10826" y="14160"/>
                    </a:cubicBezTo>
                    <a:close/>
                    <a:moveTo>
                      <a:pt x="10826" y="14160"/>
                    </a:moveTo>
                  </a:path>
                </a:pathLst>
              </a:custGeom>
              <a:grpFill/>
              <a:ln>
                <a:noFill/>
              </a:ln>
            </p:spPr>
            <p:txBody>
              <a:bodyPr anchor="ctr"/>
              <a:p>
                <a:pPr algn="ctr"/>
                <a:endParaRPr sz="24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7" name="Freeform: Shape 47"/>
              <p:cNvSpPr/>
              <p:nvPr/>
            </p:nvSpPr>
            <p:spPr bwMode="auto">
              <a:xfrm>
                <a:off x="0" y="143"/>
                <a:ext cx="431" cy="43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1032" y="8862"/>
                    </a:moveTo>
                    <a:lnTo>
                      <a:pt x="17805" y="8267"/>
                    </a:lnTo>
                    <a:cubicBezTo>
                      <a:pt x="17492" y="8210"/>
                      <a:pt x="17382" y="7947"/>
                      <a:pt x="17560" y="7684"/>
                    </a:cubicBezTo>
                    <a:lnTo>
                      <a:pt x="19410" y="4940"/>
                    </a:lnTo>
                    <a:cubicBezTo>
                      <a:pt x="19588" y="4676"/>
                      <a:pt x="19550" y="4276"/>
                      <a:pt x="19324" y="4051"/>
                    </a:cubicBezTo>
                    <a:lnTo>
                      <a:pt x="17549" y="2276"/>
                    </a:lnTo>
                    <a:cubicBezTo>
                      <a:pt x="17324" y="2051"/>
                      <a:pt x="16924" y="2013"/>
                      <a:pt x="16661" y="2191"/>
                    </a:cubicBezTo>
                    <a:lnTo>
                      <a:pt x="13917" y="4041"/>
                    </a:lnTo>
                    <a:cubicBezTo>
                      <a:pt x="13653" y="4219"/>
                      <a:pt x="13390" y="4108"/>
                      <a:pt x="13332" y="3796"/>
                    </a:cubicBezTo>
                    <a:lnTo>
                      <a:pt x="12739" y="569"/>
                    </a:lnTo>
                    <a:cubicBezTo>
                      <a:pt x="12681" y="256"/>
                      <a:pt x="12374" y="0"/>
                      <a:pt x="12055" y="0"/>
                    </a:cubicBezTo>
                    <a:lnTo>
                      <a:pt x="9545" y="0"/>
                    </a:lnTo>
                    <a:cubicBezTo>
                      <a:pt x="9226" y="0"/>
                      <a:pt x="8919" y="256"/>
                      <a:pt x="8861" y="569"/>
                    </a:cubicBezTo>
                    <a:lnTo>
                      <a:pt x="8268" y="3796"/>
                    </a:lnTo>
                    <a:cubicBezTo>
                      <a:pt x="8210" y="4108"/>
                      <a:pt x="7947" y="4219"/>
                      <a:pt x="7683" y="4041"/>
                    </a:cubicBezTo>
                    <a:lnTo>
                      <a:pt x="4940" y="2191"/>
                    </a:lnTo>
                    <a:cubicBezTo>
                      <a:pt x="4676" y="2013"/>
                      <a:pt x="4276" y="2051"/>
                      <a:pt x="4051" y="2276"/>
                    </a:cubicBezTo>
                    <a:lnTo>
                      <a:pt x="2276" y="4051"/>
                    </a:lnTo>
                    <a:cubicBezTo>
                      <a:pt x="2051" y="4276"/>
                      <a:pt x="2012" y="4677"/>
                      <a:pt x="2190" y="4940"/>
                    </a:cubicBezTo>
                    <a:lnTo>
                      <a:pt x="4040" y="7684"/>
                    </a:lnTo>
                    <a:cubicBezTo>
                      <a:pt x="4218" y="7947"/>
                      <a:pt x="4108" y="8210"/>
                      <a:pt x="3795" y="8267"/>
                    </a:cubicBezTo>
                    <a:lnTo>
                      <a:pt x="568" y="8862"/>
                    </a:lnTo>
                    <a:cubicBezTo>
                      <a:pt x="256" y="8920"/>
                      <a:pt x="0" y="9227"/>
                      <a:pt x="0" y="9545"/>
                    </a:cubicBezTo>
                    <a:lnTo>
                      <a:pt x="0" y="12055"/>
                    </a:lnTo>
                    <a:cubicBezTo>
                      <a:pt x="0" y="12374"/>
                      <a:pt x="256" y="12681"/>
                      <a:pt x="568" y="12738"/>
                    </a:cubicBezTo>
                    <a:lnTo>
                      <a:pt x="3796" y="13333"/>
                    </a:lnTo>
                    <a:cubicBezTo>
                      <a:pt x="4108" y="13391"/>
                      <a:pt x="4219" y="13654"/>
                      <a:pt x="4041" y="13917"/>
                    </a:cubicBezTo>
                    <a:lnTo>
                      <a:pt x="2190" y="16661"/>
                    </a:lnTo>
                    <a:cubicBezTo>
                      <a:pt x="2012" y="16924"/>
                      <a:pt x="2050" y="17324"/>
                      <a:pt x="2276" y="17549"/>
                    </a:cubicBezTo>
                    <a:lnTo>
                      <a:pt x="4051" y="19324"/>
                    </a:lnTo>
                    <a:cubicBezTo>
                      <a:pt x="4276" y="19549"/>
                      <a:pt x="4676" y="19588"/>
                      <a:pt x="4940" y="19410"/>
                    </a:cubicBezTo>
                    <a:lnTo>
                      <a:pt x="7683" y="17560"/>
                    </a:lnTo>
                    <a:cubicBezTo>
                      <a:pt x="7947" y="17382"/>
                      <a:pt x="8210" y="17493"/>
                      <a:pt x="8268" y="17805"/>
                    </a:cubicBezTo>
                    <a:lnTo>
                      <a:pt x="8861" y="21031"/>
                    </a:lnTo>
                    <a:cubicBezTo>
                      <a:pt x="8919" y="21344"/>
                      <a:pt x="9226" y="21600"/>
                      <a:pt x="9545" y="21600"/>
                    </a:cubicBezTo>
                    <a:lnTo>
                      <a:pt x="12055" y="21600"/>
                    </a:lnTo>
                    <a:cubicBezTo>
                      <a:pt x="12374" y="21600"/>
                      <a:pt x="12681" y="21344"/>
                      <a:pt x="12739" y="21031"/>
                    </a:cubicBezTo>
                    <a:lnTo>
                      <a:pt x="13332" y="17805"/>
                    </a:lnTo>
                    <a:cubicBezTo>
                      <a:pt x="13390" y="17492"/>
                      <a:pt x="13653" y="17381"/>
                      <a:pt x="13917" y="17560"/>
                    </a:cubicBezTo>
                    <a:lnTo>
                      <a:pt x="16661" y="19410"/>
                    </a:lnTo>
                    <a:cubicBezTo>
                      <a:pt x="16924" y="19588"/>
                      <a:pt x="17324" y="19550"/>
                      <a:pt x="17549" y="19324"/>
                    </a:cubicBezTo>
                    <a:lnTo>
                      <a:pt x="19324" y="17550"/>
                    </a:lnTo>
                    <a:cubicBezTo>
                      <a:pt x="19549" y="17324"/>
                      <a:pt x="19588" y="16924"/>
                      <a:pt x="19410" y="16661"/>
                    </a:cubicBezTo>
                    <a:lnTo>
                      <a:pt x="17559" y="13917"/>
                    </a:lnTo>
                    <a:cubicBezTo>
                      <a:pt x="17381" y="13654"/>
                      <a:pt x="17492" y="13391"/>
                      <a:pt x="17804" y="13333"/>
                    </a:cubicBezTo>
                    <a:lnTo>
                      <a:pt x="21032" y="12738"/>
                    </a:lnTo>
                    <a:cubicBezTo>
                      <a:pt x="21344" y="12681"/>
                      <a:pt x="21600" y="12374"/>
                      <a:pt x="21600" y="12055"/>
                    </a:cubicBezTo>
                    <a:lnTo>
                      <a:pt x="21600" y="9545"/>
                    </a:lnTo>
                    <a:cubicBezTo>
                      <a:pt x="21600" y="9227"/>
                      <a:pt x="21344" y="8920"/>
                      <a:pt x="21032" y="8862"/>
                    </a:cubicBezTo>
                    <a:close/>
                    <a:moveTo>
                      <a:pt x="10799" y="14712"/>
                    </a:moveTo>
                    <a:cubicBezTo>
                      <a:pt x="8643" y="14712"/>
                      <a:pt x="6896" y="12964"/>
                      <a:pt x="6896" y="10809"/>
                    </a:cubicBezTo>
                    <a:cubicBezTo>
                      <a:pt x="6896" y="8654"/>
                      <a:pt x="8643" y="6907"/>
                      <a:pt x="10799" y="6907"/>
                    </a:cubicBezTo>
                    <a:cubicBezTo>
                      <a:pt x="12954" y="6907"/>
                      <a:pt x="14701" y="8654"/>
                      <a:pt x="14701" y="10809"/>
                    </a:cubicBezTo>
                    <a:cubicBezTo>
                      <a:pt x="14701" y="12964"/>
                      <a:pt x="12954" y="14712"/>
                      <a:pt x="10799" y="14712"/>
                    </a:cubicBezTo>
                    <a:close/>
                    <a:moveTo>
                      <a:pt x="10799" y="14712"/>
                    </a:moveTo>
                  </a:path>
                </a:pathLst>
              </a:custGeom>
              <a:grpFill/>
              <a:ln>
                <a:noFill/>
              </a:ln>
            </p:spPr>
            <p:txBody>
              <a:bodyPr anchor="ctr"/>
              <a:p>
                <a:pPr algn="ctr"/>
                <a:endParaRPr sz="24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11" name="Rectangle 21"/>
            <p:cNvSpPr/>
            <p:nvPr/>
          </p:nvSpPr>
          <p:spPr>
            <a:xfrm>
              <a:off x="3776140" y="1648941"/>
              <a:ext cx="4724876" cy="774859"/>
            </a:xfrm>
            <a:prstGeom prst="rect">
              <a:avLst/>
            </a:prstGeom>
          </p:spPr>
          <p:txBody>
            <a:bodyPr wrap="square" lIns="192000" tIns="0" rIns="192000" bIns="0" anchor="ctr" anchorCtr="0">
              <a:spAutoFit/>
            </a:bodyPr>
            <a:p>
              <a:pPr lvl="0">
                <a:lnSpc>
                  <a:spcPct val="120000"/>
                </a:lnSpc>
              </a:pPr>
              <a:r>
                <a:rPr lang="zh-CN" altLang="en-US" sz="1400" dirty="0">
                  <a:solidFill>
                    <a:schemeClr val="bg1">
                      <a:lumMod val="5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科学创新是人们在科学活动中的一种精神劳动。它体现在科学研究人员的创新思想、创新精神、创新能力等方面，或者说是科学活动的整个环境，即创新的氛围。科学创新的成果是知识、概念、原理、假说和理论等；科学创新的特点就是发现事实、发明方法和创造理论。</a:t>
              </a:r>
              <a:endParaRPr lang="zh-CN" altLang="en-US" sz="1400" dirty="0">
                <a:solidFill>
                  <a:schemeClr val="bg1">
                    <a:lumMod val="5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2" name="文本框 17"/>
          <p:cNvSpPr txBox="1"/>
          <p:nvPr/>
        </p:nvSpPr>
        <p:spPr>
          <a:xfrm>
            <a:off x="1094105" y="404495"/>
            <a:ext cx="1024128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创新其实可以分为两类，</a:t>
            </a:r>
            <a:r>
              <a:rPr lang="zh-CN" altLang="en-US" b="1" spc="600" dirty="0">
                <a:solidFill>
                  <a:schemeClr val="accent6"/>
                </a:solidFill>
                <a:latin typeface="思源黑体" panose="020B0500000000000000" pitchFamily="34" charset="-122"/>
                <a:ea typeface="思源黑体" panose="020B0500000000000000" pitchFamily="34" charset="-122"/>
                <a:sym typeface="思源黑体" panose="020B0500000000000000" pitchFamily="34" charset="-122"/>
              </a:rPr>
              <a:t>一类是科学创新</a:t>
            </a:r>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a:t>
            </a:r>
            <a:r>
              <a:rPr lang="zh-CN" altLang="en-US" b="1" spc="600" dirty="0">
                <a:solidFill>
                  <a:srgbClr val="1D9A78"/>
                </a:solidFill>
                <a:latin typeface="思源黑体" panose="020B0500000000000000" pitchFamily="34" charset="-122"/>
                <a:ea typeface="思源黑体" panose="020B0500000000000000" pitchFamily="34" charset="-122"/>
                <a:sym typeface="思源黑体" panose="020B0500000000000000" pitchFamily="34" charset="-122"/>
              </a:rPr>
              <a:t>另一类是商业创新</a:t>
            </a:r>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7"/>
          <p:cNvSpPr txBox="1"/>
          <p:nvPr/>
        </p:nvSpPr>
        <p:spPr>
          <a:xfrm>
            <a:off x="1094105" y="404495"/>
            <a:ext cx="4188460"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第二节　创造性思维</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7" name="TextBox 7"/>
          <p:cNvSpPr txBox="1"/>
          <p:nvPr/>
        </p:nvSpPr>
        <p:spPr>
          <a:xfrm>
            <a:off x="1874733" y="1398903"/>
            <a:ext cx="3443605" cy="583565"/>
          </a:xfrm>
          <a:prstGeom prst="rect">
            <a:avLst/>
          </a:prstGeom>
          <a:noFill/>
        </p:spPr>
        <p:txBody>
          <a:bodyPr wrap="none" rtlCol="0">
            <a:spAutoFit/>
          </a:bodyPr>
          <a:lstStyle/>
          <a:p>
            <a:pPr algn="l"/>
            <a:r>
              <a:rPr lang="zh-CN" altLang="en-US" sz="3200" b="1" dirty="0">
                <a:solidFill>
                  <a:srgbClr val="1D9A78"/>
                </a:solidFill>
                <a:latin typeface="思源黑体" panose="020B0500000000000000" pitchFamily="34" charset="-122"/>
                <a:ea typeface="思源黑体" panose="020B0500000000000000" pitchFamily="34" charset="-122"/>
                <a:sym typeface="思源黑体" panose="020B0500000000000000" pitchFamily="34" charset="-122"/>
              </a:rPr>
              <a:t>创造性思维</a:t>
            </a:r>
            <a:r>
              <a:rPr lang="zh-CN" altLang="en-US" sz="3200" dirty="0">
                <a:latin typeface="思源黑体" panose="020B0500000000000000" pitchFamily="34" charset="-122"/>
                <a:ea typeface="思源黑体" panose="020B0500000000000000" pitchFamily="34" charset="-122"/>
                <a:sym typeface="思源黑体" panose="020B0500000000000000" pitchFamily="34" charset="-122"/>
              </a:rPr>
              <a:t>的含义</a:t>
            </a:r>
            <a:endParaRPr lang="zh-CN" altLang="en-US" sz="3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TextBox 24"/>
          <p:cNvSpPr txBox="1"/>
          <p:nvPr/>
        </p:nvSpPr>
        <p:spPr>
          <a:xfrm>
            <a:off x="1874520" y="2418080"/>
            <a:ext cx="8307705" cy="3413760"/>
          </a:xfrm>
          <a:prstGeom prst="rect">
            <a:avLst/>
          </a:prstGeom>
          <a:noFill/>
        </p:spPr>
        <p:txBody>
          <a:bodyPr wrap="square" lIns="91423" tIns="45712" rIns="91423" bIns="45712" rtlCol="0">
            <a:spAutoFit/>
          </a:bodyPr>
          <a:lstStyle/>
          <a:p>
            <a:pPr lvl="0" defTabSz="1217930">
              <a:lnSpc>
                <a:spcPct val="150000"/>
              </a:lnSpc>
              <a:defRPr/>
            </a:pPr>
            <a:r>
              <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由于研究角度和方法的不同，才形成了对创造性思维各种各样不同的认识，如：创造性思维是指以新颖、独特的方法解决问题的思维过程，通过这种思维不仅能揭露客观事物的本质及内部联系，而且在此基础上产生新颖、独创、具有明显社会意义的思维成果；创造性思维是指具有新颖性、能解决某方面特定需求的思维过程；创造性思维即人的智力，它是思维能力、想象力的集中等。广义的创造性思维即人们提出问题和解决问题的过程中一切对创新成果起作用的思维活动。而狭义的创造性思维是指人们在创新活动中直接形成创新成果的思维活动，诸如直觉、灵感、顿悟等非逻辑思维形式。</a:t>
            </a:r>
            <a:endPar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ags/tag1.xml><?xml version="1.0" encoding="utf-8"?>
<p:tagLst xmlns:p="http://schemas.openxmlformats.org/presentationml/2006/main">
  <p:tag name="PA" val="v5.1.0"/>
</p:tagLst>
</file>

<file path=ppt/tags/tag2.xml><?xml version="1.0" encoding="utf-8"?>
<p:tagLst xmlns:p="http://schemas.openxmlformats.org/presentationml/2006/main">
  <p:tag name="PA" val="v5.1.0"/>
</p:tagLst>
</file>

<file path=ppt/tags/tag3.xml><?xml version="1.0" encoding="utf-8"?>
<p:tagLst xmlns:p="http://schemas.openxmlformats.org/presentationml/2006/main">
  <p:tag name="MH" val="20161008230036"/>
  <p:tag name="MH_LIBRARY" val="CONTENTS"/>
  <p:tag name="MH_TYPE" val="OTHERS"/>
  <p:tag name="ID" val="553514"/>
</p:tagLst>
</file>

<file path=ppt/tags/tag4.xml><?xml version="1.0" encoding="utf-8"?>
<p:tagLst xmlns:p="http://schemas.openxmlformats.org/presentationml/2006/main">
  <p:tag name="MH" val="20161008230036"/>
  <p:tag name="MH_LIBRARY" val="CONTENTS"/>
  <p:tag name="MH_TYPE" val="OTHERS"/>
  <p:tag name="ID" val="553514"/>
</p:tagLst>
</file>

<file path=ppt/tags/tag5.xml><?xml version="1.0" encoding="utf-8"?>
<p:tagLst xmlns:p="http://schemas.openxmlformats.org/presentationml/2006/main">
  <p:tag name="PA" val="v5.1.0"/>
</p:tagLst>
</file>

<file path=ppt/tags/tag6.xml><?xml version="1.0" encoding="utf-8"?>
<p:tagLst xmlns:p="http://schemas.openxmlformats.org/presentationml/2006/main">
  <p:tag name="PA" val="v5.1.0"/>
</p:tagLst>
</file>

<file path=ppt/tags/tag7.xml><?xml version="1.0" encoding="utf-8"?>
<p:tagLst xmlns:p="http://schemas.openxmlformats.org/presentationml/2006/main">
  <p:tag name="PA" val="v5.1.0"/>
</p:tagLst>
</file>

<file path=ppt/tags/tag8.xml><?xml version="1.0" encoding="utf-8"?>
<p:tagLst xmlns:p="http://schemas.openxmlformats.org/presentationml/2006/main">
  <p:tag name="ISPRING_SCORM_RATE_SLIDES" val="0"/>
  <p:tag name="ISPRING_SCORM_RATE_QUIZZES" val="0"/>
  <p:tag name="ISPRING_SCORM_PASSING_SCORE" val="0.000000"/>
  <p:tag name="ISPRING_ULTRA_SCORM_COURSE_ID" val="0E1D4189-C6CE-4E0A-8573-37DE6D2BCA26"/>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内容列表"/>
  <p:tag name="ISPRINGCLOUDFOLDERID" val="0"/>
  <p:tag name="ISPRINGCLOUDFOLDERPATH" val="资源库"/>
  <p:tag name="ISPRING_OUTPUT_FOLDER" val="C:\Users\codi\Desktop"/>
  <p:tag name="ISPRING_PRESENTATION_TITLE" val="演示文稿2"/>
  <p:tag name="ISPRING_FIRST_PUBLISH"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3912</Words>
  <Application>WPS 演示</Application>
  <PresentationFormat>宽屏</PresentationFormat>
  <Paragraphs>238</Paragraphs>
  <Slides>17</Slides>
  <Notes>25</Notes>
  <HiddenSlides>0</HiddenSlides>
  <MMClips>1</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17</vt:i4>
      </vt:variant>
    </vt:vector>
  </HeadingPairs>
  <TitlesOfParts>
    <vt:vector size="37" baseType="lpstr">
      <vt:lpstr>Arial</vt:lpstr>
      <vt:lpstr>宋体</vt:lpstr>
      <vt:lpstr>Wingdings</vt:lpstr>
      <vt:lpstr>思源黑体</vt:lpstr>
      <vt:lpstr>Open Sans</vt:lpstr>
      <vt:lpstr>黑体</vt:lpstr>
      <vt:lpstr>字魂35号-经典雅黑</vt:lpstr>
      <vt:lpstr>思源黑体 CN Heavy</vt:lpstr>
      <vt:lpstr>微软雅黑</vt:lpstr>
      <vt:lpstr>Source Han Sans CN Normal</vt:lpstr>
      <vt:lpstr>楷体_GB2312</vt:lpstr>
      <vt:lpstr>字魂59号-创粗黑</vt:lpstr>
      <vt:lpstr>BatangChe</vt:lpstr>
      <vt:lpstr>Arial Unicode MS</vt:lpstr>
      <vt:lpstr>Calibri Light</vt:lpstr>
      <vt:lpstr>Calibri</vt:lpstr>
      <vt:lpstr>等线</vt:lpstr>
      <vt:lpstr>華康圓體 Std W5</vt:lpstr>
      <vt:lpstr>Yu Gothic UI Semilight</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演示文稿2</dc:title>
  <dc:creator>Wavoy</dc:creator>
  <cp:lastModifiedBy>Love_Run</cp:lastModifiedBy>
  <cp:revision>26</cp:revision>
  <dcterms:created xsi:type="dcterms:W3CDTF">2019-11-11T11:40:00Z</dcterms:created>
  <dcterms:modified xsi:type="dcterms:W3CDTF">2020-02-21T06:48:59Z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2052-11.3.0.8586</vt:lpwstr>
  </property>
</Properties>
</file>